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3698" r:id="rId2"/>
    <p:sldMasterId id="2147483753" r:id="rId3"/>
  </p:sldMasterIdLst>
  <p:notesMasterIdLst>
    <p:notesMasterId r:id="rId23"/>
  </p:notesMasterIdLst>
  <p:handoutMasterIdLst>
    <p:handoutMasterId r:id="rId24"/>
  </p:handoutMasterIdLst>
  <p:sldIdLst>
    <p:sldId id="866" r:id="rId4"/>
    <p:sldId id="870" r:id="rId5"/>
    <p:sldId id="901" r:id="rId6"/>
    <p:sldId id="877" r:id="rId7"/>
    <p:sldId id="895" r:id="rId8"/>
    <p:sldId id="896" r:id="rId9"/>
    <p:sldId id="897" r:id="rId10"/>
    <p:sldId id="909" r:id="rId11"/>
    <p:sldId id="899" r:id="rId12"/>
    <p:sldId id="900" r:id="rId13"/>
    <p:sldId id="903" r:id="rId14"/>
    <p:sldId id="902" r:id="rId15"/>
    <p:sldId id="911" r:id="rId16"/>
    <p:sldId id="904" r:id="rId17"/>
    <p:sldId id="908" r:id="rId18"/>
    <p:sldId id="906" r:id="rId19"/>
    <p:sldId id="907" r:id="rId20"/>
    <p:sldId id="910" r:id="rId21"/>
    <p:sldId id="894" r:id="rId22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65"/>
    <a:srgbClr val="00884B"/>
    <a:srgbClr val="A4C1D0"/>
    <a:srgbClr val="E4625C"/>
    <a:srgbClr val="B52D27"/>
    <a:srgbClr val="D4A36E"/>
    <a:srgbClr val="D0343C"/>
    <a:srgbClr val="8DB1C4"/>
    <a:srgbClr val="3D4149"/>
    <a:srgbClr val="615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AE953-DA17-43DA-8F64-BD7C6DB8F200}" v="2" dt="2022-05-30T16:36:18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4" autoAdjust="0"/>
    <p:restoredTop sz="95417" autoAdjust="0"/>
  </p:normalViewPr>
  <p:slideViewPr>
    <p:cSldViewPr>
      <p:cViewPr varScale="1">
        <p:scale>
          <a:sx n="82" d="100"/>
          <a:sy n="82" d="100"/>
        </p:scale>
        <p:origin x="614" y="67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297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28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1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5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26408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D3A46D-7F78-4A59-A12D-5EE07C50BFCD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E765F1-E837-4960-9A2B-971A41844935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7B0794A8-5CB9-4466-B2A1-B736C2408414}"/>
              </a:ext>
            </a:extLst>
          </p:cNvPr>
          <p:cNvSpPr/>
          <p:nvPr userDrawn="1"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igure">
            <a:extLst>
              <a:ext uri="{FF2B5EF4-FFF2-40B4-BE49-F238E27FC236}">
                <a16:creationId xmlns:a16="http://schemas.microsoft.com/office/drawing/2014/main" id="{43D2B85A-0851-443A-B2F7-A5A2AC52A21C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361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A2A693-AE58-4C41-825A-D32BC0811ACB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82D26C-ABC8-4121-9D52-27E8B77173C3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B1E94F-6B0A-4BB6-BFB9-6DB8090FB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3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9E196A-2B73-4233-A237-4B183A27C60C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7148EA-E1BB-48D0-8BFB-BE2CA7C08F52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588FD2-164B-4DDE-9260-E26517416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32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93E40-6F04-4491-9C8D-06005D9BB3A5}"/>
              </a:ext>
            </a:extLst>
          </p:cNvPr>
          <p:cNvGrpSpPr/>
          <p:nvPr userDrawn="1"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9CB3F7-3ABC-4104-B98A-0121ACF534AE}"/>
                </a:ext>
              </a:extLst>
            </p:cNvPr>
            <p:cNvSpPr/>
            <p:nvPr userDrawn="1"/>
          </p:nvSpPr>
          <p:spPr>
            <a:xfrm>
              <a:off x="1490608" y="1750568"/>
              <a:ext cx="10103020" cy="5107432"/>
            </a:xfrm>
            <a:custGeom>
              <a:avLst/>
              <a:gdLst>
                <a:gd name="connsiteX0" fmla="*/ 6871207 w 10103020"/>
                <a:gd name="connsiteY0" fmla="*/ 1379 h 5107432"/>
                <a:gd name="connsiteX1" fmla="*/ 10061003 w 10103020"/>
                <a:gd name="connsiteY1" fmla="*/ 2144415 h 5107432"/>
                <a:gd name="connsiteX2" fmla="*/ 8937022 w 10103020"/>
                <a:gd name="connsiteY2" fmla="*/ 5053985 h 5107432"/>
                <a:gd name="connsiteX3" fmla="*/ 8872567 w 10103020"/>
                <a:gd name="connsiteY3" fmla="*/ 5107432 h 5107432"/>
                <a:gd name="connsiteX4" fmla="*/ 13161 w 10103020"/>
                <a:gd name="connsiteY4" fmla="*/ 5107432 h 5107432"/>
                <a:gd name="connsiteX5" fmla="*/ 3817 w 10103020"/>
                <a:gd name="connsiteY5" fmla="*/ 5033897 h 5107432"/>
                <a:gd name="connsiteX6" fmla="*/ 4513496 w 10103020"/>
                <a:gd name="connsiteY6" fmla="*/ 417007 h 5107432"/>
                <a:gd name="connsiteX7" fmla="*/ 6871207 w 10103020"/>
                <a:gd name="connsiteY7" fmla="*/ 1379 h 510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3020" h="5107432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81A0AE-40AD-4CC1-89EF-16D86FD8CD17}"/>
                </a:ext>
              </a:extLst>
            </p:cNvPr>
            <p:cNvSpPr/>
            <p:nvPr userDrawn="1"/>
          </p:nvSpPr>
          <p:spPr>
            <a:xfrm>
              <a:off x="695401" y="1241443"/>
              <a:ext cx="9953877" cy="5616559"/>
            </a:xfrm>
            <a:custGeom>
              <a:avLst/>
              <a:gdLst>
                <a:gd name="connsiteX0" fmla="*/ 8316277 w 9953877"/>
                <a:gd name="connsiteY0" fmla="*/ 1305 h 5616559"/>
                <a:gd name="connsiteX1" fmla="*/ 9953877 w 9953877"/>
                <a:gd name="connsiteY1" fmla="*/ 2552872 h 5616559"/>
                <a:gd name="connsiteX2" fmla="*/ 8605150 w 9953877"/>
                <a:gd name="connsiteY2" fmla="*/ 5468034 h 5616559"/>
                <a:gd name="connsiteX3" fmla="*/ 8447294 w 9953877"/>
                <a:gd name="connsiteY3" fmla="*/ 5616559 h 5616559"/>
                <a:gd name="connsiteX4" fmla="*/ 2330142 w 9953877"/>
                <a:gd name="connsiteY4" fmla="*/ 5616559 h 5616559"/>
                <a:gd name="connsiteX5" fmla="*/ 2101259 w 9953877"/>
                <a:gd name="connsiteY5" fmla="*/ 5468034 h 5616559"/>
                <a:gd name="connsiteX6" fmla="*/ 0 w 9953877"/>
                <a:gd name="connsiteY6" fmla="*/ 2552872 h 5616559"/>
                <a:gd name="connsiteX7" fmla="*/ 6085691 w 9953877"/>
                <a:gd name="connsiteY7" fmla="*/ 666388 h 5616559"/>
                <a:gd name="connsiteX8" fmla="*/ 8316277 w 9953877"/>
                <a:gd name="connsiteY8" fmla="*/ 1305 h 56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3877" h="5616559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1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5675" y="5880905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igure">
            <a:extLst>
              <a:ext uri="{FF2B5EF4-FFF2-40B4-BE49-F238E27FC236}">
                <a16:creationId xmlns:a16="http://schemas.microsoft.com/office/drawing/2014/main" id="{A97C9F97-6012-41FB-8B5B-65E606A8CDCD}"/>
              </a:ext>
            </a:extLst>
          </p:cNvPr>
          <p:cNvSpPr/>
          <p:nvPr userDrawn="1"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Figure">
            <a:extLst>
              <a:ext uri="{FF2B5EF4-FFF2-40B4-BE49-F238E27FC236}">
                <a16:creationId xmlns:a16="http://schemas.microsoft.com/office/drawing/2014/main" id="{A3638349-9CD9-430D-99DB-C2B0F278F4AC}"/>
              </a:ext>
            </a:extLst>
          </p:cNvPr>
          <p:cNvSpPr/>
          <p:nvPr userDrawn="1"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</p:spPr>
        <p:txBody>
          <a:bodyPr lIns="0" anchor="b">
            <a:noAutofit/>
          </a:bodyPr>
          <a:lstStyle>
            <a:lvl1pPr>
              <a:defRPr sz="11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D05D1D-5FB4-4F4A-B9D3-9E6F632B7EAC}"/>
              </a:ext>
            </a:extLst>
          </p:cNvPr>
          <p:cNvGrpSpPr/>
          <p:nvPr userDrawn="1"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E6B168-566B-473C-AA14-D312485321F1}"/>
                </a:ext>
              </a:extLst>
            </p:cNvPr>
            <p:cNvSpPr/>
            <p:nvPr userDrawn="1"/>
          </p:nvSpPr>
          <p:spPr>
            <a:xfrm>
              <a:off x="8329881" y="1"/>
              <a:ext cx="3862120" cy="4184987"/>
            </a:xfrm>
            <a:custGeom>
              <a:avLst/>
              <a:gdLst>
                <a:gd name="connsiteX0" fmla="*/ 72632 w 3862120"/>
                <a:gd name="connsiteY0" fmla="*/ 0 h 4184987"/>
                <a:gd name="connsiteX1" fmla="*/ 3862120 w 3862120"/>
                <a:gd name="connsiteY1" fmla="*/ 0 h 4184987"/>
                <a:gd name="connsiteX2" fmla="*/ 3862120 w 3862120"/>
                <a:gd name="connsiteY2" fmla="*/ 4018645 h 4184987"/>
                <a:gd name="connsiteX3" fmla="*/ 3849798 w 3862120"/>
                <a:gd name="connsiteY3" fmla="*/ 4027418 h 4184987"/>
                <a:gd name="connsiteX4" fmla="*/ 3409263 w 3862120"/>
                <a:gd name="connsiteY4" fmla="*/ 4179440 h 4184987"/>
                <a:gd name="connsiteX5" fmla="*/ 11722 w 3862120"/>
                <a:gd name="connsiteY5" fmla="*/ 786066 h 4184987"/>
                <a:gd name="connsiteX6" fmla="*/ 49002 w 3862120"/>
                <a:gd name="connsiteY6" fmla="*/ 88876 h 41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2120" h="4184987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96AA19-84B7-430D-8805-1FC9E3124763}"/>
                </a:ext>
              </a:extLst>
            </p:cNvPr>
            <p:cNvSpPr/>
            <p:nvPr userDrawn="1"/>
          </p:nvSpPr>
          <p:spPr>
            <a:xfrm>
              <a:off x="7390509" y="0"/>
              <a:ext cx="4801492" cy="4017462"/>
            </a:xfrm>
            <a:custGeom>
              <a:avLst/>
              <a:gdLst>
                <a:gd name="connsiteX0" fmla="*/ 2063453 w 4801492"/>
                <a:gd name="connsiteY0" fmla="*/ 0 h 4017462"/>
                <a:gd name="connsiteX1" fmla="*/ 4801492 w 4801492"/>
                <a:gd name="connsiteY1" fmla="*/ 0 h 4017462"/>
                <a:gd name="connsiteX2" fmla="*/ 4801492 w 4801492"/>
                <a:gd name="connsiteY2" fmla="*/ 3620618 h 4017462"/>
                <a:gd name="connsiteX3" fmla="*/ 4540736 w 4801492"/>
                <a:gd name="connsiteY3" fmla="*/ 3716067 h 4017462"/>
                <a:gd name="connsiteX4" fmla="*/ 3663094 w 4801492"/>
                <a:gd name="connsiteY4" fmla="*/ 3936581 h 4017462"/>
                <a:gd name="connsiteX5" fmla="*/ 88907 w 4801492"/>
                <a:gd name="connsiteY5" fmla="*/ 3068732 h 4017462"/>
                <a:gd name="connsiteX6" fmla="*/ 1919217 w 4801492"/>
                <a:gd name="connsiteY6" fmla="*/ 89093 h 401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1492" h="401746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505493-CC1B-41AE-918B-437E8B2856BA}"/>
                </a:ext>
              </a:extLst>
            </p:cNvPr>
            <p:cNvSpPr/>
            <p:nvPr userDrawn="1"/>
          </p:nvSpPr>
          <p:spPr>
            <a:xfrm>
              <a:off x="6831384" y="0"/>
              <a:ext cx="5360617" cy="3642236"/>
            </a:xfrm>
            <a:custGeom>
              <a:avLst/>
              <a:gdLst>
                <a:gd name="connsiteX0" fmla="*/ 320472 w 5360617"/>
                <a:gd name="connsiteY0" fmla="*/ 0 h 3642236"/>
                <a:gd name="connsiteX1" fmla="*/ 5360617 w 5360617"/>
                <a:gd name="connsiteY1" fmla="*/ 0 h 3642236"/>
                <a:gd name="connsiteX2" fmla="*/ 5360617 w 5360617"/>
                <a:gd name="connsiteY2" fmla="*/ 3227025 h 3642236"/>
                <a:gd name="connsiteX3" fmla="*/ 5351732 w 5360617"/>
                <a:gd name="connsiteY3" fmla="*/ 3232995 h 3642236"/>
                <a:gd name="connsiteX4" fmla="*/ 4028504 w 5360617"/>
                <a:gd name="connsiteY4" fmla="*/ 3642236 h 3642236"/>
                <a:gd name="connsiteX5" fmla="*/ 0 w 5360617"/>
                <a:gd name="connsiteY5" fmla="*/ 624863 h 3642236"/>
                <a:gd name="connsiteX6" fmla="*/ 286013 w 5360617"/>
                <a:gd name="connsiteY6" fmla="*/ 23255 h 364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0617" h="3642236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81426F-5F00-40E9-AA9A-0496C69403A1}"/>
                </a:ext>
              </a:extLst>
            </p:cNvPr>
            <p:cNvSpPr/>
            <p:nvPr userDrawn="1"/>
          </p:nvSpPr>
          <p:spPr>
            <a:xfrm>
              <a:off x="11397987" y="3867634"/>
              <a:ext cx="794014" cy="1182847"/>
            </a:xfrm>
            <a:custGeom>
              <a:avLst/>
              <a:gdLst>
                <a:gd name="connsiteX0" fmla="*/ 794014 w 794014"/>
                <a:gd name="connsiteY0" fmla="*/ 0 h 1182847"/>
                <a:gd name="connsiteX1" fmla="*/ 794014 w 794014"/>
                <a:gd name="connsiteY1" fmla="*/ 1127001 h 1182847"/>
                <a:gd name="connsiteX2" fmla="*/ 772413 w 794014"/>
                <a:gd name="connsiteY2" fmla="*/ 1134386 h 1182847"/>
                <a:gd name="connsiteX3" fmla="*/ 89247 w 794014"/>
                <a:gd name="connsiteY3" fmla="*/ 1098613 h 1182847"/>
                <a:gd name="connsiteX4" fmla="*/ 265906 w 794014"/>
                <a:gd name="connsiteY4" fmla="*/ 295654 h 1182847"/>
                <a:gd name="connsiteX5" fmla="*/ 696781 w 794014"/>
                <a:gd name="connsiteY5" fmla="*/ 18560 h 118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014" h="1182847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02F9D22C-FFCD-4847-91CD-37F4DCBD6075}"/>
                </a:ext>
              </a:extLst>
            </p:cNvPr>
            <p:cNvSpPr/>
            <p:nvPr userDrawn="1"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7CFEC0CE-FB43-4333-9853-7B5924F208AC}"/>
                </a:ext>
              </a:extLst>
            </p:cNvPr>
            <p:cNvSpPr/>
            <p:nvPr userDrawn="1"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03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0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7659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32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2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63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42795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30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68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4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B9B7-B0CD-A76E-A7FE-94750E927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F9603-22F2-6A0A-24B1-F8AC64EBC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517094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/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/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/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1068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5997A6-0989-4ABE-9EE2-FAC905B671FA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9723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58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55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7B140BD1-698E-4732-9187-BE372F8EA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7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14" r:id="rId3"/>
    <p:sldLayoutId id="2147483927" r:id="rId4"/>
    <p:sldLayoutId id="2147483936" r:id="rId5"/>
    <p:sldLayoutId id="2147483915" r:id="rId6"/>
    <p:sldLayoutId id="2147483929" r:id="rId7"/>
    <p:sldLayoutId id="2147483945" r:id="rId8"/>
    <p:sldLayoutId id="2147483946" r:id="rId9"/>
    <p:sldLayoutId id="2147483937" r:id="rId10"/>
    <p:sldLayoutId id="2147483942" r:id="rId11"/>
    <p:sldLayoutId id="2147483943" r:id="rId12"/>
    <p:sldLayoutId id="2147483938" r:id="rId13"/>
    <p:sldLayoutId id="2147483939" r:id="rId14"/>
    <p:sldLayoutId id="2147483918" r:id="rId15"/>
    <p:sldLayoutId id="2147483944" r:id="rId16"/>
    <p:sldLayoutId id="2147483916" r:id="rId17"/>
    <p:sldLayoutId id="2147483917" r:id="rId18"/>
    <p:sldLayoutId id="2147483920" r:id="rId19"/>
    <p:sldLayoutId id="2147483921" r:id="rId20"/>
    <p:sldLayoutId id="2147483922" r:id="rId21"/>
    <p:sldLayoutId id="2147483923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</p:sldLayoutIdLst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41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776" y="1708190"/>
            <a:ext cx="6318448" cy="2387600"/>
          </a:xfrm>
        </p:spPr>
        <p:txBody>
          <a:bodyPr/>
          <a:lstStyle/>
          <a:p>
            <a:r>
              <a:rPr lang="en-US" dirty="0"/>
              <a:t>Generative Models and VAE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4564" y="4149080"/>
            <a:ext cx="4962872" cy="1655762"/>
          </a:xfrm>
        </p:spPr>
        <p:txBody>
          <a:bodyPr>
            <a:normAutofit/>
          </a:bodyPr>
          <a:lstStyle/>
          <a:p>
            <a:r>
              <a:rPr lang="en-US" dirty="0"/>
              <a:t>Radin Shayanfar, </a:t>
            </a:r>
            <a:r>
              <a:rPr lang="en-US" dirty="0" err="1"/>
              <a:t>Erfan</a:t>
            </a:r>
            <a:r>
              <a:rPr lang="en-US" dirty="0"/>
              <a:t> </a:t>
            </a:r>
            <a:r>
              <a:rPr lang="en-US" dirty="0" err="1"/>
              <a:t>Ghasemi</a:t>
            </a:r>
            <a:r>
              <a:rPr lang="en-US" dirty="0"/>
              <a:t>, </a:t>
            </a:r>
            <a:r>
              <a:rPr lang="en-US" dirty="0" err="1"/>
              <a:t>Morteza</a:t>
            </a:r>
            <a:r>
              <a:rPr lang="en-US" dirty="0"/>
              <a:t> Mirzaei, Mahan </a:t>
            </a:r>
            <a:r>
              <a:rPr lang="en-US" dirty="0" err="1"/>
              <a:t>Ahmadvand</a:t>
            </a:r>
            <a:endParaRPr lang="en-US" dirty="0"/>
          </a:p>
          <a:p>
            <a:r>
              <a:rPr lang="en-US" dirty="0"/>
              <a:t>Supervisor: Dr. Ehsan </a:t>
            </a:r>
            <a:r>
              <a:rPr lang="en-US" dirty="0" err="1"/>
              <a:t>Nazerfard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71DAE-005A-4FC6-A25D-DF2F8877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8EB6A0-0C37-378C-3614-4FDA4300C78D}"/>
              </a:ext>
            </a:extLst>
          </p:cNvPr>
          <p:cNvGrpSpPr/>
          <p:nvPr/>
        </p:nvGrpSpPr>
        <p:grpSpPr>
          <a:xfrm>
            <a:off x="9914872" y="215547"/>
            <a:ext cx="2177199" cy="1513750"/>
            <a:chOff x="72605" y="260357"/>
            <a:chExt cx="2177199" cy="151375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0547B2C-C20A-3285-6473-7DA493BE0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170" y="260357"/>
              <a:ext cx="900067" cy="9417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3DAEC-8643-E32F-320E-F894B39F593E}"/>
                </a:ext>
              </a:extLst>
            </p:cNvPr>
            <p:cNvSpPr txBox="1"/>
            <p:nvPr/>
          </p:nvSpPr>
          <p:spPr>
            <a:xfrm>
              <a:off x="72605" y="1202136"/>
              <a:ext cx="21771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10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B Nazanin" panose="00000400000000000000" pitchFamily="2" charset="-78"/>
                </a:rPr>
                <a:t>Amirkabir University of Technology</a:t>
              </a:r>
            </a:p>
            <a:p>
              <a:pPr lvl="0" algn="ctr"/>
              <a:r>
                <a:rPr lang="en-US" sz="10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B Nazanin" panose="00000400000000000000" pitchFamily="2" charset="-78"/>
                </a:rPr>
                <a:t>(Tehran Polytechnic)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61F45B-1804-EB5E-B3EC-345E039AE52D}"/>
                </a:ext>
              </a:extLst>
            </p:cNvPr>
            <p:cNvSpPr txBox="1"/>
            <p:nvPr/>
          </p:nvSpPr>
          <p:spPr>
            <a:xfrm>
              <a:off x="149548" y="1543275"/>
              <a:ext cx="20233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9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B Nazanin" panose="00000400000000000000" pitchFamily="2" charset="-78"/>
                </a:rPr>
                <a:t>Computer Engineering Department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00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040C-2E11-B701-F366-B7B29D31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AutoEncoder</a:t>
            </a:r>
            <a:r>
              <a:rPr lang="en-US" dirty="0">
                <a:solidFill>
                  <a:schemeClr val="accent4"/>
                </a:solidFill>
              </a:rPr>
              <a:t> Definition  </a:t>
            </a:r>
            <a:endParaRPr lang="fa-I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F134-2519-847B-9D4E-2A665870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B20DE-9352-9B3D-A466-82883119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800" y="6356350"/>
            <a:ext cx="4114800" cy="365125"/>
          </a:xfrm>
        </p:spPr>
        <p:txBody>
          <a:bodyPr/>
          <a:lstStyle/>
          <a:p>
            <a:r>
              <a:rPr lang="en-US" b="1" dirty="0" err="1"/>
              <a:t>AutoEncoder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E95A8-E75E-A36E-DFAE-3DE772B9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29257E-527F-1173-CB53-DC3EB18C5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fa-I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900966-9B80-2015-E589-A49AF8EF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6409928" cy="4116115"/>
          </a:xfrm>
        </p:spPr>
        <p:txBody>
          <a:bodyPr/>
          <a:lstStyle/>
          <a:p>
            <a:r>
              <a:rPr lang="en-US" dirty="0"/>
              <a:t>Autoencoder is a type of </a:t>
            </a:r>
            <a:r>
              <a:rPr lang="en-US" dirty="0">
                <a:solidFill>
                  <a:schemeClr val="accent4"/>
                </a:solidFill>
              </a:rPr>
              <a:t>artificial neural network</a:t>
            </a:r>
          </a:p>
          <a:p>
            <a:r>
              <a:rPr lang="en-US" dirty="0"/>
              <a:t>Learns efficient coding of </a:t>
            </a:r>
            <a:r>
              <a:rPr lang="en-US" dirty="0">
                <a:solidFill>
                  <a:schemeClr val="accent4"/>
                </a:solidFill>
              </a:rPr>
              <a:t>unlabeled</a:t>
            </a:r>
            <a:r>
              <a:rPr lang="en-US" dirty="0"/>
              <a:t> data </a:t>
            </a:r>
          </a:p>
          <a:p>
            <a:r>
              <a:rPr lang="en-US" dirty="0"/>
              <a:t>Learns a latent representation, typically for </a:t>
            </a:r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C882C-B497-E37B-9EF1-7BB606799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18" y="1052736"/>
            <a:ext cx="5094824" cy="3563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150CFE-B0CE-3D39-5365-080E3B717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4807489"/>
            <a:ext cx="4460037" cy="140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7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040C-2E11-B701-F366-B7B29D31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>
                <a:solidFill>
                  <a:schemeClr val="accent4"/>
                </a:solidFill>
              </a:rPr>
              <a:t> Architecture</a:t>
            </a:r>
            <a:endParaRPr lang="fa-I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F134-2519-847B-9D4E-2A665870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E95A8-E75E-A36E-DFAE-3DE772B9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29257E-527F-1173-CB53-DC3EB18C5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fa-I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900966-9B80-2015-E589-A49AF8EF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702"/>
            <a:ext cx="6421030" cy="4260131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Encoder</a:t>
            </a:r>
            <a:r>
              <a:rPr lang="en-US" dirty="0"/>
              <a:t> compresses the input into a latent space</a:t>
            </a:r>
          </a:p>
          <a:p>
            <a:r>
              <a:rPr lang="en-US" dirty="0">
                <a:solidFill>
                  <a:schemeClr val="accent4"/>
                </a:solidFill>
              </a:rPr>
              <a:t>Code </a:t>
            </a:r>
            <a:r>
              <a:rPr lang="en-US" dirty="0"/>
              <a:t>stores the reduced representation of the input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Decoder </a:t>
            </a:r>
            <a:r>
              <a:rPr lang="en-US" dirty="0"/>
              <a:t>is responsible for reassembling the code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1873D2-E5C0-CCFF-C0CB-D6E20CCC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1242594"/>
            <a:ext cx="1684166" cy="2377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4639AD-5972-1C1B-CE60-A8442E56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491" y="1678540"/>
            <a:ext cx="320068" cy="7315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381462-4448-1556-728D-91BCB571F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7"/>
          <a:stretch/>
        </p:blipFill>
        <p:spPr>
          <a:xfrm>
            <a:off x="9147088" y="1268760"/>
            <a:ext cx="2060972" cy="2453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1C6C-C50E-30B1-D8B6-7BC5171DB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227" y="2819903"/>
            <a:ext cx="1325995" cy="8458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85EDA3-BF5E-8ABC-D01A-945BCB6F27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308" b="-1572"/>
          <a:stretch/>
        </p:blipFill>
        <p:spPr>
          <a:xfrm>
            <a:off x="7496907" y="3567532"/>
            <a:ext cx="1763330" cy="5495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771FF3-6BAF-275D-73D4-6F9C50C54E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57" t="9586" r="-70357" b="-9586"/>
          <a:stretch/>
        </p:blipFill>
        <p:spPr>
          <a:xfrm>
            <a:off x="9202559" y="3620240"/>
            <a:ext cx="4229467" cy="541067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2F39562-7909-E5CB-CEF3-668B4D06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800" y="6356350"/>
            <a:ext cx="4114800" cy="365125"/>
          </a:xfrm>
        </p:spPr>
        <p:txBody>
          <a:bodyPr/>
          <a:lstStyle/>
          <a:p>
            <a:r>
              <a:rPr lang="en-US" b="1" dirty="0" err="1"/>
              <a:t>AutoEncoder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3CE2B-5C5A-2DED-1A1B-931680CB6D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29" y="4229134"/>
            <a:ext cx="2010561" cy="208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2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040C-2E11-B701-F366-B7B29D31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Applications</a:t>
            </a:r>
            <a:r>
              <a:rPr lang="en-US" dirty="0"/>
              <a:t> of </a:t>
            </a:r>
            <a:r>
              <a:rPr lang="en-US" dirty="0" err="1"/>
              <a:t>AutoEncoder</a:t>
            </a:r>
            <a:endParaRPr lang="fa-I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F134-2519-847B-9D4E-2A665870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B20DE-9352-9B3D-A466-82883119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AutoEncoder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E95A8-E75E-A36E-DFAE-3DE772B9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29257E-527F-1173-CB53-DC3EB18C5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fa-I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900966-9B80-2015-E589-A49AF8EF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93231"/>
            <a:ext cx="10515600" cy="4116115"/>
          </a:xfrm>
        </p:spPr>
        <p:txBody>
          <a:bodyPr/>
          <a:lstStyle/>
          <a:p>
            <a:r>
              <a:rPr lang="en-US" dirty="0"/>
              <a:t>Reduction of dimensionality</a:t>
            </a:r>
          </a:p>
          <a:p>
            <a:r>
              <a:rPr lang="en-US" dirty="0"/>
              <a:t>Image denoising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Compression of data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E7A28E-C673-2C10-7FB7-7EECB298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876" y="2510963"/>
            <a:ext cx="5519240" cy="1615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7BFAC-CBF9-1359-5447-AC1D3ABF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7" y="4098317"/>
            <a:ext cx="5175059" cy="237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Outline</a:t>
            </a:r>
            <a:endParaRPr lang="en-US" dirty="0"/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07D741F-0B1B-E752-F560-3E69BB5159F7}"/>
              </a:ext>
            </a:extLst>
          </p:cNvPr>
          <p:cNvGrpSpPr/>
          <p:nvPr/>
        </p:nvGrpSpPr>
        <p:grpSpPr>
          <a:xfrm>
            <a:off x="912800" y="1840327"/>
            <a:ext cx="4455009" cy="1199551"/>
            <a:chOff x="912800" y="1840327"/>
            <a:chExt cx="4455009" cy="119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4428612-A87B-4554-14FF-DB20AFF7A424}"/>
                </a:ext>
              </a:extLst>
            </p:cNvPr>
            <p:cNvGrpSpPr/>
            <p:nvPr/>
          </p:nvGrpSpPr>
          <p:grpSpPr>
            <a:xfrm>
              <a:off x="912800" y="1840327"/>
              <a:ext cx="1467402" cy="1199551"/>
              <a:chOff x="1921112" y="114053"/>
              <a:chExt cx="8110307" cy="6629895"/>
            </a:xfrm>
          </p:grpSpPr>
          <p:sp>
            <p:nvSpPr>
              <p:cNvPr id="71" name="Figure">
                <a:extLst>
                  <a:ext uri="{FF2B5EF4-FFF2-40B4-BE49-F238E27FC236}">
                    <a16:creationId xmlns:a16="http://schemas.microsoft.com/office/drawing/2014/main" id="{D6FD2C6C-CE5E-B7E1-3AB0-4F82C62206ED}"/>
                  </a:ext>
                </a:extLst>
              </p:cNvPr>
              <p:cNvSpPr/>
              <p:nvPr/>
            </p:nvSpPr>
            <p:spPr>
              <a:xfrm>
                <a:off x="3867079" y="785076"/>
                <a:ext cx="4801950" cy="595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744" extrusionOk="0">
                    <a:moveTo>
                      <a:pt x="50" y="8912"/>
                    </a:moveTo>
                    <a:cubicBezTo>
                      <a:pt x="599" y="13351"/>
                      <a:pt x="9033" y="21184"/>
                      <a:pt x="14691" y="20725"/>
                    </a:cubicBezTo>
                    <a:cubicBezTo>
                      <a:pt x="20349" y="20265"/>
                      <a:pt x="21091" y="11684"/>
                      <a:pt x="20542" y="7246"/>
                    </a:cubicBezTo>
                    <a:cubicBezTo>
                      <a:pt x="19992" y="2808"/>
                      <a:pt x="14951" y="-416"/>
                      <a:pt x="9293" y="43"/>
                    </a:cubicBezTo>
                    <a:cubicBezTo>
                      <a:pt x="3636" y="503"/>
                      <a:pt x="-509" y="4474"/>
                      <a:pt x="50" y="8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2" name="Figure">
                <a:extLst>
                  <a:ext uri="{FF2B5EF4-FFF2-40B4-BE49-F238E27FC236}">
                    <a16:creationId xmlns:a16="http://schemas.microsoft.com/office/drawing/2014/main" id="{90911E8B-A235-415F-70A7-8F9276DDB7E2}"/>
                  </a:ext>
                </a:extLst>
              </p:cNvPr>
              <p:cNvSpPr/>
              <p:nvPr/>
            </p:nvSpPr>
            <p:spPr>
              <a:xfrm>
                <a:off x="2927648" y="1746876"/>
                <a:ext cx="7103771" cy="4829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9" h="18693" extrusionOk="0">
                    <a:moveTo>
                      <a:pt x="245" y="15021"/>
                    </a:moveTo>
                    <a:cubicBezTo>
                      <a:pt x="1306" y="18233"/>
                      <a:pt x="6123" y="19289"/>
                      <a:pt x="10101" y="18380"/>
                    </a:cubicBezTo>
                    <a:cubicBezTo>
                      <a:pt x="14080" y="17471"/>
                      <a:pt x="20377" y="13324"/>
                      <a:pt x="19507" y="5836"/>
                    </a:cubicBezTo>
                    <a:cubicBezTo>
                      <a:pt x="19168" y="2918"/>
                      <a:pt x="16966" y="-2311"/>
                      <a:pt x="8751" y="1135"/>
                    </a:cubicBezTo>
                    <a:cubicBezTo>
                      <a:pt x="4192" y="3048"/>
                      <a:pt x="-1223" y="10588"/>
                      <a:pt x="245" y="15021"/>
                    </a:cubicBezTo>
                    <a:close/>
                  </a:path>
                </a:pathLst>
              </a:custGeom>
              <a:solidFill>
                <a:srgbClr val="8DB1C4">
                  <a:alpha val="80000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3" name="Figure">
                <a:extLst>
                  <a:ext uri="{FF2B5EF4-FFF2-40B4-BE49-F238E27FC236}">
                    <a16:creationId xmlns:a16="http://schemas.microsoft.com/office/drawing/2014/main" id="{0AA11F93-7879-72AC-90BF-993B47BB1A85}"/>
                  </a:ext>
                </a:extLst>
              </p:cNvPr>
              <p:cNvSpPr/>
              <p:nvPr/>
            </p:nvSpPr>
            <p:spPr>
              <a:xfrm>
                <a:off x="2368461" y="1388997"/>
                <a:ext cx="6998772" cy="481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7130"/>
                    </a:moveTo>
                    <a:cubicBezTo>
                      <a:pt x="0" y="12861"/>
                      <a:pt x="8015" y="19116"/>
                      <a:pt x="12433" y="19116"/>
                    </a:cubicBezTo>
                    <a:cubicBezTo>
                      <a:pt x="16851" y="19116"/>
                      <a:pt x="21600" y="12861"/>
                      <a:pt x="21600" y="7130"/>
                    </a:cubicBezTo>
                    <a:cubicBezTo>
                      <a:pt x="21600" y="1399"/>
                      <a:pt x="19736" y="-2484"/>
                      <a:pt x="13206" y="1861"/>
                    </a:cubicBezTo>
                    <a:cubicBezTo>
                      <a:pt x="9285" y="4482"/>
                      <a:pt x="0" y="1399"/>
                      <a:pt x="0" y="713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 hangingPunct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3600" b="1" kern="0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sym typeface="Gill Sans"/>
                  </a:rPr>
                  <a:t>1</a:t>
                </a: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4" name="Figure">
                <a:extLst>
                  <a:ext uri="{FF2B5EF4-FFF2-40B4-BE49-F238E27FC236}">
                    <a16:creationId xmlns:a16="http://schemas.microsoft.com/office/drawing/2014/main" id="{5C949E4C-B554-BEA9-5BFA-CEC33EA820BB}"/>
                  </a:ext>
                </a:extLst>
              </p:cNvPr>
              <p:cNvSpPr/>
              <p:nvPr/>
            </p:nvSpPr>
            <p:spPr>
              <a:xfrm>
                <a:off x="6730112" y="114053"/>
                <a:ext cx="1313884" cy="1186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5" h="19060" extrusionOk="0">
                    <a:moveTo>
                      <a:pt x="1251" y="17706"/>
                    </a:moveTo>
                    <a:cubicBezTo>
                      <a:pt x="3633" y="20258"/>
                      <a:pt x="13007" y="19180"/>
                      <a:pt x="16737" y="14651"/>
                    </a:cubicBezTo>
                    <a:cubicBezTo>
                      <a:pt x="20468" y="10087"/>
                      <a:pt x="17145" y="3797"/>
                      <a:pt x="14794" y="1210"/>
                    </a:cubicBezTo>
                    <a:cubicBezTo>
                      <a:pt x="12411" y="-1342"/>
                      <a:pt x="7458" y="275"/>
                      <a:pt x="3727" y="4804"/>
                    </a:cubicBezTo>
                    <a:cubicBezTo>
                      <a:pt x="-3" y="9368"/>
                      <a:pt x="-1132" y="15155"/>
                      <a:pt x="1251" y="17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5" name="Figure">
                <a:extLst>
                  <a:ext uri="{FF2B5EF4-FFF2-40B4-BE49-F238E27FC236}">
                    <a16:creationId xmlns:a16="http://schemas.microsoft.com/office/drawing/2014/main" id="{BF57DF32-A388-755F-DB6D-7306030E2CA7}"/>
                  </a:ext>
                </a:extLst>
              </p:cNvPr>
              <p:cNvSpPr/>
              <p:nvPr/>
            </p:nvSpPr>
            <p:spPr>
              <a:xfrm>
                <a:off x="1921112" y="4207292"/>
                <a:ext cx="875650" cy="89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8" h="18770" extrusionOk="0">
                    <a:moveTo>
                      <a:pt x="18567" y="15982"/>
                    </a:moveTo>
                    <a:cubicBezTo>
                      <a:pt x="20371" y="12782"/>
                      <a:pt x="17299" y="3276"/>
                      <a:pt x="12326" y="688"/>
                    </a:cubicBezTo>
                    <a:cubicBezTo>
                      <a:pt x="7352" y="-1900"/>
                      <a:pt x="2379" y="3418"/>
                      <a:pt x="575" y="6665"/>
                    </a:cubicBezTo>
                    <a:cubicBezTo>
                      <a:pt x="-1229" y="9865"/>
                      <a:pt x="1355" y="14571"/>
                      <a:pt x="6329" y="17159"/>
                    </a:cubicBezTo>
                    <a:cubicBezTo>
                      <a:pt x="11253" y="19700"/>
                      <a:pt x="16763" y="19182"/>
                      <a:pt x="18567" y="159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6" name="Figure">
                <a:extLst>
                  <a:ext uri="{FF2B5EF4-FFF2-40B4-BE49-F238E27FC236}">
                    <a16:creationId xmlns:a16="http://schemas.microsoft.com/office/drawing/2014/main" id="{6B787B4D-C10F-1B92-9C1D-25A3C5A74633}"/>
                  </a:ext>
                </a:extLst>
              </p:cNvPr>
              <p:cNvSpPr/>
              <p:nvPr/>
            </p:nvSpPr>
            <p:spPr>
              <a:xfrm>
                <a:off x="8765547" y="1031118"/>
                <a:ext cx="604493" cy="575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18783" extrusionOk="0">
                    <a:moveTo>
                      <a:pt x="402" y="2508"/>
                    </a:moveTo>
                    <a:cubicBezTo>
                      <a:pt x="-1232" y="5646"/>
                      <a:pt x="2321" y="15132"/>
                      <a:pt x="7365" y="17978"/>
                    </a:cubicBezTo>
                    <a:cubicBezTo>
                      <a:pt x="12410" y="20751"/>
                      <a:pt x="17100" y="15716"/>
                      <a:pt x="18734" y="12651"/>
                    </a:cubicBezTo>
                    <a:cubicBezTo>
                      <a:pt x="20368" y="9513"/>
                      <a:pt x="17597" y="4770"/>
                      <a:pt x="12481" y="1997"/>
                    </a:cubicBezTo>
                    <a:cubicBezTo>
                      <a:pt x="7436" y="-849"/>
                      <a:pt x="2036" y="-630"/>
                      <a:pt x="402" y="25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3D01105-6ADA-37CD-5CC2-2677785B28B6}"/>
                </a:ext>
              </a:extLst>
            </p:cNvPr>
            <p:cNvGrpSpPr/>
            <p:nvPr/>
          </p:nvGrpSpPr>
          <p:grpSpPr>
            <a:xfrm>
              <a:off x="2385723" y="1946044"/>
              <a:ext cx="2982086" cy="814826"/>
              <a:chOff x="2385722" y="1946044"/>
              <a:chExt cx="2982086" cy="81482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55A777-6834-F706-F6F4-620E7D8B1698}"/>
                  </a:ext>
                </a:extLst>
              </p:cNvPr>
              <p:cNvSpPr txBox="1"/>
              <p:nvPr/>
            </p:nvSpPr>
            <p:spPr>
              <a:xfrm>
                <a:off x="2385722" y="1946044"/>
                <a:ext cx="2982086" cy="553998"/>
              </a:xfrm>
              <a:prstGeom prst="rect">
                <a:avLst/>
              </a:prstGeom>
              <a:noFill/>
            </p:spPr>
            <p:txBody>
              <a:bodyPr wrap="square" tIns="182880" bIns="0" rtlCol="0" anchor="b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Introduction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9564B6-BD42-8E2C-C006-2F6DF541860E}"/>
                  </a:ext>
                </a:extLst>
              </p:cNvPr>
              <p:cNvSpPr txBox="1"/>
              <p:nvPr/>
            </p:nvSpPr>
            <p:spPr>
              <a:xfrm>
                <a:off x="2385722" y="2483871"/>
                <a:ext cx="2982086" cy="27699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Generative model?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837185-9304-E9AD-6D38-FCE18DB0A475}"/>
              </a:ext>
            </a:extLst>
          </p:cNvPr>
          <p:cNvGrpSpPr/>
          <p:nvPr/>
        </p:nvGrpSpPr>
        <p:grpSpPr>
          <a:xfrm>
            <a:off x="912801" y="4049491"/>
            <a:ext cx="4455008" cy="1199551"/>
            <a:chOff x="912800" y="3339974"/>
            <a:chExt cx="4455008" cy="119955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FC062CA-3EAA-9797-C027-4ECFED3DA03C}"/>
                </a:ext>
              </a:extLst>
            </p:cNvPr>
            <p:cNvGrpSpPr/>
            <p:nvPr/>
          </p:nvGrpSpPr>
          <p:grpSpPr>
            <a:xfrm>
              <a:off x="912800" y="3339974"/>
              <a:ext cx="1467402" cy="1199551"/>
              <a:chOff x="1921112" y="114053"/>
              <a:chExt cx="8110307" cy="6629895"/>
            </a:xfrm>
          </p:grpSpPr>
          <p:sp>
            <p:nvSpPr>
              <p:cNvPr id="102" name="Figure">
                <a:extLst>
                  <a:ext uri="{FF2B5EF4-FFF2-40B4-BE49-F238E27FC236}">
                    <a16:creationId xmlns:a16="http://schemas.microsoft.com/office/drawing/2014/main" id="{A78B628B-C0AC-785E-2222-C40A8138FF63}"/>
                  </a:ext>
                </a:extLst>
              </p:cNvPr>
              <p:cNvSpPr/>
              <p:nvPr/>
            </p:nvSpPr>
            <p:spPr>
              <a:xfrm>
                <a:off x="3867079" y="785076"/>
                <a:ext cx="4801950" cy="595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744" extrusionOk="0">
                    <a:moveTo>
                      <a:pt x="50" y="8912"/>
                    </a:moveTo>
                    <a:cubicBezTo>
                      <a:pt x="599" y="13351"/>
                      <a:pt x="9033" y="21184"/>
                      <a:pt x="14691" y="20725"/>
                    </a:cubicBezTo>
                    <a:cubicBezTo>
                      <a:pt x="20349" y="20265"/>
                      <a:pt x="21091" y="11684"/>
                      <a:pt x="20542" y="7246"/>
                    </a:cubicBezTo>
                    <a:cubicBezTo>
                      <a:pt x="19992" y="2808"/>
                      <a:pt x="14951" y="-416"/>
                      <a:pt x="9293" y="43"/>
                    </a:cubicBezTo>
                    <a:cubicBezTo>
                      <a:pt x="3636" y="503"/>
                      <a:pt x="-509" y="4474"/>
                      <a:pt x="50" y="8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3" name="Figure">
                <a:extLst>
                  <a:ext uri="{FF2B5EF4-FFF2-40B4-BE49-F238E27FC236}">
                    <a16:creationId xmlns:a16="http://schemas.microsoft.com/office/drawing/2014/main" id="{49C3194D-A318-74E0-B2B7-57BC5CC233F2}"/>
                  </a:ext>
                </a:extLst>
              </p:cNvPr>
              <p:cNvSpPr/>
              <p:nvPr/>
            </p:nvSpPr>
            <p:spPr>
              <a:xfrm>
                <a:off x="2927648" y="1746876"/>
                <a:ext cx="7103771" cy="4829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9" h="18693" extrusionOk="0">
                    <a:moveTo>
                      <a:pt x="245" y="15021"/>
                    </a:moveTo>
                    <a:cubicBezTo>
                      <a:pt x="1306" y="18233"/>
                      <a:pt x="6123" y="19289"/>
                      <a:pt x="10101" y="18380"/>
                    </a:cubicBezTo>
                    <a:cubicBezTo>
                      <a:pt x="14080" y="17471"/>
                      <a:pt x="20377" y="13324"/>
                      <a:pt x="19507" y="5836"/>
                    </a:cubicBezTo>
                    <a:cubicBezTo>
                      <a:pt x="19168" y="2918"/>
                      <a:pt x="16966" y="-2311"/>
                      <a:pt x="8751" y="1135"/>
                    </a:cubicBezTo>
                    <a:cubicBezTo>
                      <a:pt x="4192" y="3048"/>
                      <a:pt x="-1223" y="10588"/>
                      <a:pt x="245" y="15021"/>
                    </a:cubicBezTo>
                    <a:close/>
                  </a:path>
                </a:pathLst>
              </a:custGeom>
              <a:solidFill>
                <a:srgbClr val="8DB1C4">
                  <a:alpha val="80000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4" name="Figure">
                <a:extLst>
                  <a:ext uri="{FF2B5EF4-FFF2-40B4-BE49-F238E27FC236}">
                    <a16:creationId xmlns:a16="http://schemas.microsoft.com/office/drawing/2014/main" id="{2DCAD8EF-6DBA-3A57-068D-43EA28412DE6}"/>
                  </a:ext>
                </a:extLst>
              </p:cNvPr>
              <p:cNvSpPr/>
              <p:nvPr/>
            </p:nvSpPr>
            <p:spPr>
              <a:xfrm>
                <a:off x="2368461" y="1388997"/>
                <a:ext cx="6998772" cy="481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7130"/>
                    </a:moveTo>
                    <a:cubicBezTo>
                      <a:pt x="0" y="12861"/>
                      <a:pt x="8015" y="19116"/>
                      <a:pt x="12433" y="19116"/>
                    </a:cubicBezTo>
                    <a:cubicBezTo>
                      <a:pt x="16851" y="19116"/>
                      <a:pt x="21600" y="12861"/>
                      <a:pt x="21600" y="7130"/>
                    </a:cubicBezTo>
                    <a:cubicBezTo>
                      <a:pt x="21600" y="1399"/>
                      <a:pt x="19736" y="-2484"/>
                      <a:pt x="13206" y="1861"/>
                    </a:cubicBezTo>
                    <a:cubicBezTo>
                      <a:pt x="9285" y="4482"/>
                      <a:pt x="0" y="1399"/>
                      <a:pt x="0" y="713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 hangingPunct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3600" b="1" kern="0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sym typeface="Gill Sans"/>
                  </a:rPr>
                  <a:t>2</a:t>
                </a: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5" name="Figure">
                <a:extLst>
                  <a:ext uri="{FF2B5EF4-FFF2-40B4-BE49-F238E27FC236}">
                    <a16:creationId xmlns:a16="http://schemas.microsoft.com/office/drawing/2014/main" id="{D51F3C2D-38C1-AEE3-A598-710A94ED6E98}"/>
                  </a:ext>
                </a:extLst>
              </p:cNvPr>
              <p:cNvSpPr/>
              <p:nvPr/>
            </p:nvSpPr>
            <p:spPr>
              <a:xfrm>
                <a:off x="6730112" y="114053"/>
                <a:ext cx="1313884" cy="1186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5" h="19060" extrusionOk="0">
                    <a:moveTo>
                      <a:pt x="1251" y="17706"/>
                    </a:moveTo>
                    <a:cubicBezTo>
                      <a:pt x="3633" y="20258"/>
                      <a:pt x="13007" y="19180"/>
                      <a:pt x="16737" y="14651"/>
                    </a:cubicBezTo>
                    <a:cubicBezTo>
                      <a:pt x="20468" y="10087"/>
                      <a:pt x="17145" y="3797"/>
                      <a:pt x="14794" y="1210"/>
                    </a:cubicBezTo>
                    <a:cubicBezTo>
                      <a:pt x="12411" y="-1342"/>
                      <a:pt x="7458" y="275"/>
                      <a:pt x="3727" y="4804"/>
                    </a:cubicBezTo>
                    <a:cubicBezTo>
                      <a:pt x="-3" y="9368"/>
                      <a:pt x="-1132" y="15155"/>
                      <a:pt x="1251" y="17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6" name="Figure">
                <a:extLst>
                  <a:ext uri="{FF2B5EF4-FFF2-40B4-BE49-F238E27FC236}">
                    <a16:creationId xmlns:a16="http://schemas.microsoft.com/office/drawing/2014/main" id="{C307B661-28F6-5EB2-48B7-86DF2C1981DB}"/>
                  </a:ext>
                </a:extLst>
              </p:cNvPr>
              <p:cNvSpPr/>
              <p:nvPr/>
            </p:nvSpPr>
            <p:spPr>
              <a:xfrm>
                <a:off x="1921112" y="4207292"/>
                <a:ext cx="875650" cy="89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8" h="18770" extrusionOk="0">
                    <a:moveTo>
                      <a:pt x="18567" y="15982"/>
                    </a:moveTo>
                    <a:cubicBezTo>
                      <a:pt x="20371" y="12782"/>
                      <a:pt x="17299" y="3276"/>
                      <a:pt x="12326" y="688"/>
                    </a:cubicBezTo>
                    <a:cubicBezTo>
                      <a:pt x="7352" y="-1900"/>
                      <a:pt x="2379" y="3418"/>
                      <a:pt x="575" y="6665"/>
                    </a:cubicBezTo>
                    <a:cubicBezTo>
                      <a:pt x="-1229" y="9865"/>
                      <a:pt x="1355" y="14571"/>
                      <a:pt x="6329" y="17159"/>
                    </a:cubicBezTo>
                    <a:cubicBezTo>
                      <a:pt x="11253" y="19700"/>
                      <a:pt x="16763" y="19182"/>
                      <a:pt x="18567" y="159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7" name="Figure">
                <a:extLst>
                  <a:ext uri="{FF2B5EF4-FFF2-40B4-BE49-F238E27FC236}">
                    <a16:creationId xmlns:a16="http://schemas.microsoft.com/office/drawing/2014/main" id="{055918A9-BD6F-703D-AC7E-5C191F142910}"/>
                  </a:ext>
                </a:extLst>
              </p:cNvPr>
              <p:cNvSpPr/>
              <p:nvPr/>
            </p:nvSpPr>
            <p:spPr>
              <a:xfrm>
                <a:off x="8765547" y="1031118"/>
                <a:ext cx="604493" cy="575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18783" extrusionOk="0">
                    <a:moveTo>
                      <a:pt x="402" y="2508"/>
                    </a:moveTo>
                    <a:cubicBezTo>
                      <a:pt x="-1232" y="5646"/>
                      <a:pt x="2321" y="15132"/>
                      <a:pt x="7365" y="17978"/>
                    </a:cubicBezTo>
                    <a:cubicBezTo>
                      <a:pt x="12410" y="20751"/>
                      <a:pt x="17100" y="15716"/>
                      <a:pt x="18734" y="12651"/>
                    </a:cubicBezTo>
                    <a:cubicBezTo>
                      <a:pt x="20368" y="9513"/>
                      <a:pt x="17597" y="4770"/>
                      <a:pt x="12481" y="1997"/>
                    </a:cubicBezTo>
                    <a:cubicBezTo>
                      <a:pt x="7436" y="-849"/>
                      <a:pt x="2036" y="-630"/>
                      <a:pt x="402" y="25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74699BD-C36B-0DEA-BA77-FD70D6A5B516}"/>
                </a:ext>
              </a:extLst>
            </p:cNvPr>
            <p:cNvGrpSpPr/>
            <p:nvPr/>
          </p:nvGrpSpPr>
          <p:grpSpPr>
            <a:xfrm>
              <a:off x="2385722" y="3449044"/>
              <a:ext cx="2982086" cy="814826"/>
              <a:chOff x="2385722" y="1946044"/>
              <a:chExt cx="2982086" cy="81482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0F85F91-FAC4-7632-3FB7-72B578701527}"/>
                  </a:ext>
                </a:extLst>
              </p:cNvPr>
              <p:cNvSpPr txBox="1"/>
              <p:nvPr/>
            </p:nvSpPr>
            <p:spPr>
              <a:xfrm>
                <a:off x="2385722" y="1946044"/>
                <a:ext cx="2982086" cy="553998"/>
              </a:xfrm>
              <a:prstGeom prst="rect">
                <a:avLst/>
              </a:prstGeom>
              <a:noFill/>
            </p:spPr>
            <p:txBody>
              <a:bodyPr wrap="square" tIns="182880" bIns="0" rtlCol="0" anchor="b">
                <a:spAutoFit/>
              </a:bodyPr>
              <a:lstStyle/>
              <a:p>
                <a:r>
                  <a:rPr lang="en-US" sz="2400" b="1" dirty="0" err="1">
                    <a:solidFill>
                      <a:schemeClr val="accent1"/>
                    </a:solidFill>
                  </a:rPr>
                  <a:t>AutoEncoder</a:t>
                </a: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9AEB597-6DFD-D73D-3858-80835D2371DE}"/>
                  </a:ext>
                </a:extLst>
              </p:cNvPr>
              <p:cNvSpPr txBox="1"/>
              <p:nvPr/>
            </p:nvSpPr>
            <p:spPr>
              <a:xfrm>
                <a:off x="2385722" y="2483871"/>
                <a:ext cx="2982086" cy="27699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Unlabeled data encoder</a:t>
                </a: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D115296-1103-DA26-1B60-B8CBB395358F}"/>
              </a:ext>
            </a:extLst>
          </p:cNvPr>
          <p:cNvGrpSpPr/>
          <p:nvPr/>
        </p:nvGrpSpPr>
        <p:grpSpPr>
          <a:xfrm>
            <a:off x="6818468" y="1835574"/>
            <a:ext cx="4750140" cy="1204248"/>
            <a:chOff x="912800" y="4839622"/>
            <a:chExt cx="4750140" cy="1204248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F72299-DCC3-223C-2F5E-183CBF24BD9E}"/>
                </a:ext>
              </a:extLst>
            </p:cNvPr>
            <p:cNvGrpSpPr/>
            <p:nvPr/>
          </p:nvGrpSpPr>
          <p:grpSpPr>
            <a:xfrm>
              <a:off x="912800" y="4839622"/>
              <a:ext cx="1467402" cy="1199551"/>
              <a:chOff x="1921112" y="114053"/>
              <a:chExt cx="8110307" cy="6629895"/>
            </a:xfrm>
          </p:grpSpPr>
          <p:sp>
            <p:nvSpPr>
              <p:cNvPr id="113" name="Figure">
                <a:extLst>
                  <a:ext uri="{FF2B5EF4-FFF2-40B4-BE49-F238E27FC236}">
                    <a16:creationId xmlns:a16="http://schemas.microsoft.com/office/drawing/2014/main" id="{0133B79F-CEC1-48DB-3FCE-C6FDAA2155D5}"/>
                  </a:ext>
                </a:extLst>
              </p:cNvPr>
              <p:cNvSpPr/>
              <p:nvPr/>
            </p:nvSpPr>
            <p:spPr>
              <a:xfrm>
                <a:off x="3867079" y="785076"/>
                <a:ext cx="4801950" cy="595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744" extrusionOk="0">
                    <a:moveTo>
                      <a:pt x="50" y="8912"/>
                    </a:moveTo>
                    <a:cubicBezTo>
                      <a:pt x="599" y="13351"/>
                      <a:pt x="9033" y="21184"/>
                      <a:pt x="14691" y="20725"/>
                    </a:cubicBezTo>
                    <a:cubicBezTo>
                      <a:pt x="20349" y="20265"/>
                      <a:pt x="21091" y="11684"/>
                      <a:pt x="20542" y="7246"/>
                    </a:cubicBezTo>
                    <a:cubicBezTo>
                      <a:pt x="19992" y="2808"/>
                      <a:pt x="14951" y="-416"/>
                      <a:pt x="9293" y="43"/>
                    </a:cubicBezTo>
                    <a:cubicBezTo>
                      <a:pt x="3636" y="503"/>
                      <a:pt x="-509" y="4474"/>
                      <a:pt x="50" y="8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" name="Figure">
                <a:extLst>
                  <a:ext uri="{FF2B5EF4-FFF2-40B4-BE49-F238E27FC236}">
                    <a16:creationId xmlns:a16="http://schemas.microsoft.com/office/drawing/2014/main" id="{F123C480-1E78-3CF1-98E8-0888272A4DB8}"/>
                  </a:ext>
                </a:extLst>
              </p:cNvPr>
              <p:cNvSpPr/>
              <p:nvPr/>
            </p:nvSpPr>
            <p:spPr>
              <a:xfrm>
                <a:off x="2927648" y="1746876"/>
                <a:ext cx="7103771" cy="4829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9" h="18693" extrusionOk="0">
                    <a:moveTo>
                      <a:pt x="245" y="15021"/>
                    </a:moveTo>
                    <a:cubicBezTo>
                      <a:pt x="1306" y="18233"/>
                      <a:pt x="6123" y="19289"/>
                      <a:pt x="10101" y="18380"/>
                    </a:cubicBezTo>
                    <a:cubicBezTo>
                      <a:pt x="14080" y="17471"/>
                      <a:pt x="20377" y="13324"/>
                      <a:pt x="19507" y="5836"/>
                    </a:cubicBezTo>
                    <a:cubicBezTo>
                      <a:pt x="19168" y="2918"/>
                      <a:pt x="16966" y="-2311"/>
                      <a:pt x="8751" y="1135"/>
                    </a:cubicBezTo>
                    <a:cubicBezTo>
                      <a:pt x="4192" y="3048"/>
                      <a:pt x="-1223" y="10588"/>
                      <a:pt x="245" y="15021"/>
                    </a:cubicBezTo>
                    <a:close/>
                  </a:path>
                </a:pathLst>
              </a:custGeom>
              <a:solidFill>
                <a:srgbClr val="8DB1C4">
                  <a:alpha val="80000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5" name="Figure">
                <a:extLst>
                  <a:ext uri="{FF2B5EF4-FFF2-40B4-BE49-F238E27FC236}">
                    <a16:creationId xmlns:a16="http://schemas.microsoft.com/office/drawing/2014/main" id="{6F7BDD6A-D708-8F27-332A-67106083FE57}"/>
                  </a:ext>
                </a:extLst>
              </p:cNvPr>
              <p:cNvSpPr/>
              <p:nvPr/>
            </p:nvSpPr>
            <p:spPr>
              <a:xfrm>
                <a:off x="2368461" y="1388997"/>
                <a:ext cx="6998772" cy="481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7130"/>
                    </a:moveTo>
                    <a:cubicBezTo>
                      <a:pt x="0" y="12861"/>
                      <a:pt x="8015" y="19116"/>
                      <a:pt x="12433" y="19116"/>
                    </a:cubicBezTo>
                    <a:cubicBezTo>
                      <a:pt x="16851" y="19116"/>
                      <a:pt x="21600" y="12861"/>
                      <a:pt x="21600" y="7130"/>
                    </a:cubicBezTo>
                    <a:cubicBezTo>
                      <a:pt x="21600" y="1399"/>
                      <a:pt x="19736" y="-2484"/>
                      <a:pt x="13206" y="1861"/>
                    </a:cubicBezTo>
                    <a:cubicBezTo>
                      <a:pt x="9285" y="4482"/>
                      <a:pt x="0" y="1399"/>
                      <a:pt x="0" y="713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 hangingPunct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3600" b="1" kern="0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sym typeface="Gill Sans"/>
                  </a:rPr>
                  <a:t>3</a:t>
                </a: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6" name="Figure">
                <a:extLst>
                  <a:ext uri="{FF2B5EF4-FFF2-40B4-BE49-F238E27FC236}">
                    <a16:creationId xmlns:a16="http://schemas.microsoft.com/office/drawing/2014/main" id="{4BE9F927-DE4E-48C3-3A86-607DE7CAA3AE}"/>
                  </a:ext>
                </a:extLst>
              </p:cNvPr>
              <p:cNvSpPr/>
              <p:nvPr/>
            </p:nvSpPr>
            <p:spPr>
              <a:xfrm>
                <a:off x="6730112" y="114053"/>
                <a:ext cx="1313884" cy="1186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5" h="19060" extrusionOk="0">
                    <a:moveTo>
                      <a:pt x="1251" y="17706"/>
                    </a:moveTo>
                    <a:cubicBezTo>
                      <a:pt x="3633" y="20258"/>
                      <a:pt x="13007" y="19180"/>
                      <a:pt x="16737" y="14651"/>
                    </a:cubicBezTo>
                    <a:cubicBezTo>
                      <a:pt x="20468" y="10087"/>
                      <a:pt x="17145" y="3797"/>
                      <a:pt x="14794" y="1210"/>
                    </a:cubicBezTo>
                    <a:cubicBezTo>
                      <a:pt x="12411" y="-1342"/>
                      <a:pt x="7458" y="275"/>
                      <a:pt x="3727" y="4804"/>
                    </a:cubicBezTo>
                    <a:cubicBezTo>
                      <a:pt x="-3" y="9368"/>
                      <a:pt x="-1132" y="15155"/>
                      <a:pt x="1251" y="17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7" name="Figure">
                <a:extLst>
                  <a:ext uri="{FF2B5EF4-FFF2-40B4-BE49-F238E27FC236}">
                    <a16:creationId xmlns:a16="http://schemas.microsoft.com/office/drawing/2014/main" id="{BEAF6DD3-18C9-5EFA-98A1-297FEC98706C}"/>
                  </a:ext>
                </a:extLst>
              </p:cNvPr>
              <p:cNvSpPr/>
              <p:nvPr/>
            </p:nvSpPr>
            <p:spPr>
              <a:xfrm>
                <a:off x="1921112" y="4207292"/>
                <a:ext cx="875650" cy="89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8" h="18770" extrusionOk="0">
                    <a:moveTo>
                      <a:pt x="18567" y="15982"/>
                    </a:moveTo>
                    <a:cubicBezTo>
                      <a:pt x="20371" y="12782"/>
                      <a:pt x="17299" y="3276"/>
                      <a:pt x="12326" y="688"/>
                    </a:cubicBezTo>
                    <a:cubicBezTo>
                      <a:pt x="7352" y="-1900"/>
                      <a:pt x="2379" y="3418"/>
                      <a:pt x="575" y="6665"/>
                    </a:cubicBezTo>
                    <a:cubicBezTo>
                      <a:pt x="-1229" y="9865"/>
                      <a:pt x="1355" y="14571"/>
                      <a:pt x="6329" y="17159"/>
                    </a:cubicBezTo>
                    <a:cubicBezTo>
                      <a:pt x="11253" y="19700"/>
                      <a:pt x="16763" y="19182"/>
                      <a:pt x="18567" y="159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8" name="Figure">
                <a:extLst>
                  <a:ext uri="{FF2B5EF4-FFF2-40B4-BE49-F238E27FC236}">
                    <a16:creationId xmlns:a16="http://schemas.microsoft.com/office/drawing/2014/main" id="{DF5DEB3B-9EC8-71BD-8E77-5BF263C89A6B}"/>
                  </a:ext>
                </a:extLst>
              </p:cNvPr>
              <p:cNvSpPr/>
              <p:nvPr/>
            </p:nvSpPr>
            <p:spPr>
              <a:xfrm>
                <a:off x="8765547" y="1031118"/>
                <a:ext cx="604493" cy="575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18783" extrusionOk="0">
                    <a:moveTo>
                      <a:pt x="402" y="2508"/>
                    </a:moveTo>
                    <a:cubicBezTo>
                      <a:pt x="-1232" y="5646"/>
                      <a:pt x="2321" y="15132"/>
                      <a:pt x="7365" y="17978"/>
                    </a:cubicBezTo>
                    <a:cubicBezTo>
                      <a:pt x="12410" y="20751"/>
                      <a:pt x="17100" y="15716"/>
                      <a:pt x="18734" y="12651"/>
                    </a:cubicBezTo>
                    <a:cubicBezTo>
                      <a:pt x="20368" y="9513"/>
                      <a:pt x="17597" y="4770"/>
                      <a:pt x="12481" y="1997"/>
                    </a:cubicBezTo>
                    <a:cubicBezTo>
                      <a:pt x="7436" y="-849"/>
                      <a:pt x="2036" y="-630"/>
                      <a:pt x="402" y="25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E48EDD-2C29-54AE-7725-47776E7BADB7}"/>
                </a:ext>
              </a:extLst>
            </p:cNvPr>
            <p:cNvGrpSpPr/>
            <p:nvPr/>
          </p:nvGrpSpPr>
          <p:grpSpPr>
            <a:xfrm>
              <a:off x="2385722" y="4952045"/>
              <a:ext cx="3277218" cy="1091825"/>
              <a:chOff x="2385722" y="1946044"/>
              <a:chExt cx="3277218" cy="1091825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158837D-4484-5096-27DC-3BEB7DCB9E8C}"/>
                  </a:ext>
                </a:extLst>
              </p:cNvPr>
              <p:cNvSpPr txBox="1"/>
              <p:nvPr/>
            </p:nvSpPr>
            <p:spPr>
              <a:xfrm>
                <a:off x="2385722" y="1946044"/>
                <a:ext cx="3277218" cy="553998"/>
              </a:xfrm>
              <a:prstGeom prst="rect">
                <a:avLst/>
              </a:prstGeom>
              <a:noFill/>
            </p:spPr>
            <p:txBody>
              <a:bodyPr wrap="square" tIns="182880" bIns="0" rtlCol="0" anchor="b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Variational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AutoEncoder</a:t>
                </a: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BCA408-781F-A2FB-041C-88243F2A9C9F}"/>
                  </a:ext>
                </a:extLst>
              </p:cNvPr>
              <p:cNvSpPr txBox="1"/>
              <p:nvPr/>
            </p:nvSpPr>
            <p:spPr>
              <a:xfrm>
                <a:off x="2385722" y="2483871"/>
                <a:ext cx="2982086" cy="553998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 generative variant of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AutoEncoder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95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70A508-C19D-5CC0-38A7-D773225D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103D35-8803-CB88-DC29-AFAAAAC4D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 with AE as a generative model</a:t>
            </a:r>
          </a:p>
          <a:p>
            <a:r>
              <a:rPr lang="en-US" dirty="0"/>
              <a:t>VAE 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DC33A-CB84-97E8-C218-0731A075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FC3BD-E479-AE09-0C29-CD8FF389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14</a:t>
            </a:fld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9D8464D-2B25-D80B-6801-63EF53B398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736" b="24506"/>
          <a:stretch/>
        </p:blipFill>
        <p:spPr>
          <a:xfrm>
            <a:off x="6831385" y="0"/>
            <a:ext cx="5360617" cy="3642236"/>
          </a:xfrm>
        </p:spPr>
      </p:pic>
    </p:spTree>
    <p:extLst>
      <p:ext uri="{BB962C8B-B14F-4D97-AF65-F5344CB8AC3E}">
        <p14:creationId xmlns:p14="http://schemas.microsoft.com/office/powerpoint/2010/main" val="7401274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4495CA-750F-FF0D-E5CA-EBE6764D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AE as a </a:t>
            </a:r>
            <a:r>
              <a:rPr lang="en-US" b="1" dirty="0">
                <a:solidFill>
                  <a:schemeClr val="accent4"/>
                </a:solidFill>
              </a:rPr>
              <a:t>Generative Model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2223-AFED-AFCC-2126-5B952616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DBC1B-F2FF-8064-B97E-632D5091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Variational </a:t>
            </a:r>
            <a:r>
              <a:rPr lang="en-US" b="1" dirty="0" err="1"/>
              <a:t>AutoEncoder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DB137-8B8E-1930-3012-C037AABE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394097-B473-9D35-CFFF-7C5E71CF0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D8B8F24A-1154-CD1F-437C-C64A390BD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5688632" cy="411611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Samples</a:t>
            </a:r>
            <a:r>
              <a:rPr lang="en-US" dirty="0"/>
              <a:t> from latent space</a:t>
            </a:r>
          </a:p>
          <a:p>
            <a:r>
              <a:rPr lang="en-US" dirty="0"/>
              <a:t>Decoder </a:t>
            </a:r>
            <a:r>
              <a:rPr lang="en-US" dirty="0">
                <a:solidFill>
                  <a:schemeClr val="accent4"/>
                </a:solidFill>
              </a:rPr>
              <a:t>generates</a:t>
            </a:r>
            <a:r>
              <a:rPr lang="en-US" dirty="0"/>
              <a:t> new output from sampled 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F4314B-B24D-C3B2-D670-53A4AA70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3600" r="4440" b="7032"/>
          <a:stretch/>
        </p:blipFill>
        <p:spPr>
          <a:xfrm>
            <a:off x="6672064" y="2060847"/>
            <a:ext cx="5400600" cy="32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4495CA-750F-FF0D-E5CA-EBE6764D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Problems</a:t>
            </a:r>
            <a:r>
              <a:rPr lang="en-US" dirty="0"/>
              <a:t> of Generative AE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7193CF-1B07-7FFE-B760-B82657275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0848"/>
            <a:ext cx="10515599" cy="4116115"/>
          </a:xfrm>
        </p:spPr>
        <p:txBody>
          <a:bodyPr/>
          <a:lstStyle/>
          <a:p>
            <a:r>
              <a:rPr lang="en-US" dirty="0"/>
              <a:t>Latent space should be </a:t>
            </a:r>
            <a:r>
              <a:rPr lang="en-US" dirty="0">
                <a:solidFill>
                  <a:schemeClr val="accent4"/>
                </a:solidFill>
              </a:rPr>
              <a:t>continuous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complete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2223-AFED-AFCC-2126-5B952616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DBC1B-F2FF-8064-B97E-632D5091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Variational </a:t>
            </a:r>
            <a:r>
              <a:rPr lang="en-US" b="1" dirty="0" err="1"/>
              <a:t>AutoEncoder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DB137-8B8E-1930-3012-C037AABE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394097-B473-9D35-CFFF-7C5E71CF0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182324-9945-12BB-7222-2DCA8E797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0" t="4367" r="12589" b="22817"/>
          <a:stretch/>
        </p:blipFill>
        <p:spPr>
          <a:xfrm>
            <a:off x="7356721" y="2636912"/>
            <a:ext cx="3263663" cy="37194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4A2C5A-284C-FD2A-A597-397BE2694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4367" r="62666" b="22817"/>
          <a:stretch/>
        </p:blipFill>
        <p:spPr>
          <a:xfrm>
            <a:off x="1644105" y="2636912"/>
            <a:ext cx="3075731" cy="3719438"/>
          </a:xfrm>
          <a:prstGeom prst="rect">
            <a:avLst/>
          </a:prstGeom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B834FF7-EB74-F406-7C99-E530861BD2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129854"/>
              </p:ext>
            </p:extLst>
          </p:nvPr>
        </p:nvGraphicFramePr>
        <p:xfrm>
          <a:off x="6498582" y="5436844"/>
          <a:ext cx="8001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4" imgW="799920" imgH="634680" progId="">
                  <p:embed/>
                </p:oleObj>
              </mc:Choice>
              <mc:Fallback>
                <p:oleObj r:id="rId4" imgW="799920" imgH="634680" progId="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B834FF7-EB74-F406-7C99-E530861BD2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98582" y="5436844"/>
                        <a:ext cx="8001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A6642C9-C61C-57E2-D3DE-7ACD722C8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001187"/>
              </p:ext>
            </p:extLst>
          </p:nvPr>
        </p:nvGraphicFramePr>
        <p:xfrm>
          <a:off x="4460375" y="5438467"/>
          <a:ext cx="635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6" imgW="634680" imgH="634680" progId="">
                  <p:embed/>
                </p:oleObj>
              </mc:Choice>
              <mc:Fallback>
                <p:oleObj r:id="rId6" imgW="634680" imgH="634680" progId="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A6642C9-C61C-57E2-D3DE-7ACD722C8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0375" y="5438467"/>
                        <a:ext cx="635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FD86BC41-2191-9543-184C-37058F71B75B}"/>
              </a:ext>
            </a:extLst>
          </p:cNvPr>
          <p:cNvSpPr/>
          <p:nvPr/>
        </p:nvSpPr>
        <p:spPr>
          <a:xfrm>
            <a:off x="2364905" y="4725144"/>
            <a:ext cx="626739" cy="626739"/>
          </a:xfrm>
          <a:prstGeom prst="donut">
            <a:avLst>
              <a:gd name="adj" fmla="val 11731"/>
            </a:avLst>
          </a:prstGeom>
          <a:solidFill>
            <a:srgbClr val="E46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76420DBA-F9A9-EC3D-62CB-224CDD83FE21}"/>
              </a:ext>
            </a:extLst>
          </p:cNvPr>
          <p:cNvSpPr/>
          <p:nvPr/>
        </p:nvSpPr>
        <p:spPr>
          <a:xfrm>
            <a:off x="2570211" y="4118905"/>
            <a:ext cx="626739" cy="626739"/>
          </a:xfrm>
          <a:prstGeom prst="donut">
            <a:avLst>
              <a:gd name="adj" fmla="val 11731"/>
            </a:avLst>
          </a:prstGeom>
          <a:solidFill>
            <a:srgbClr val="E46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0A61C262-5875-035B-7DF4-BFF2013B280C}"/>
              </a:ext>
            </a:extLst>
          </p:cNvPr>
          <p:cNvSpPr/>
          <p:nvPr/>
        </p:nvSpPr>
        <p:spPr>
          <a:xfrm>
            <a:off x="8364834" y="4098387"/>
            <a:ext cx="626739" cy="626739"/>
          </a:xfrm>
          <a:prstGeom prst="donut">
            <a:avLst>
              <a:gd name="adj" fmla="val 11731"/>
            </a:avLst>
          </a:prstGeom>
          <a:solidFill>
            <a:srgbClr val="00B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8DFE822B-7EC3-218C-373D-0C76F746ABC7}"/>
              </a:ext>
            </a:extLst>
          </p:cNvPr>
          <p:cNvSpPr/>
          <p:nvPr/>
        </p:nvSpPr>
        <p:spPr>
          <a:xfrm>
            <a:off x="8724874" y="3573016"/>
            <a:ext cx="626739" cy="626739"/>
          </a:xfrm>
          <a:prstGeom prst="donut">
            <a:avLst>
              <a:gd name="adj" fmla="val 11731"/>
            </a:avLst>
          </a:prstGeom>
          <a:solidFill>
            <a:srgbClr val="00B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5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9" grpId="0" animBg="1"/>
      <p:bldP spid="19" grpId="1" animBg="1"/>
      <p:bldP spid="20" grpId="0" animBg="1"/>
      <p:bldP spid="21" grpId="0" animBg="1"/>
      <p:bldP spid="22" grpId="0" animBg="1"/>
      <p:bldP spid="2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4495CA-750F-FF0D-E5CA-EBE6764D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7193CF-1B07-7FFE-B760-B82657275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0848"/>
            <a:ext cx="4969769" cy="4116115"/>
          </a:xfrm>
        </p:spPr>
        <p:txBody>
          <a:bodyPr/>
          <a:lstStyle/>
          <a:p>
            <a:r>
              <a:rPr lang="en-US" dirty="0"/>
              <a:t>Encodes input as a </a:t>
            </a:r>
            <a:r>
              <a:rPr lang="en-US" dirty="0">
                <a:solidFill>
                  <a:schemeClr val="accent4"/>
                </a:solidFill>
              </a:rPr>
              <a:t>distribution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KL</a:t>
            </a:r>
            <a:r>
              <a:rPr lang="en-US" dirty="0"/>
              <a:t> measures distance  between distributions</a:t>
            </a:r>
            <a:endParaRPr lang="fa-IR" dirty="0"/>
          </a:p>
          <a:p>
            <a:r>
              <a:rPr lang="en-US" dirty="0"/>
              <a:t>Forces to </a:t>
            </a:r>
            <a:r>
              <a:rPr lang="en-US" dirty="0">
                <a:solidFill>
                  <a:schemeClr val="accent4"/>
                </a:solidFill>
              </a:rPr>
              <a:t>regularize</a:t>
            </a:r>
            <a:r>
              <a:rPr lang="en-US" dirty="0"/>
              <a:t> latent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2223-AFED-AFCC-2126-5B952616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DBC1B-F2FF-8064-B97E-632D5091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Variational </a:t>
            </a:r>
            <a:r>
              <a:rPr lang="en-US" b="1" dirty="0" err="1"/>
              <a:t>AutoEncoder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DB137-8B8E-1930-3012-C037AABE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17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394097-B473-9D35-CFFF-7C5E71CF0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9E8D0-F313-E7DF-47E7-8366AF02E3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8657" r="10428" b="29328"/>
          <a:stretch/>
        </p:blipFill>
        <p:spPr>
          <a:xfrm>
            <a:off x="6023992" y="1275311"/>
            <a:ext cx="5569758" cy="2185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F7C1C0-6206-EC97-C0F6-7F9FFD6F86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9" t="83396" r="48318" b="4132"/>
          <a:stretch/>
        </p:blipFill>
        <p:spPr>
          <a:xfrm>
            <a:off x="6384034" y="3516107"/>
            <a:ext cx="4849678" cy="6486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1350-8EAF-77B2-5542-C534285E2D8B}"/>
              </a:ext>
            </a:extLst>
          </p:cNvPr>
          <p:cNvGrpSpPr/>
          <p:nvPr/>
        </p:nvGrpSpPr>
        <p:grpSpPr>
          <a:xfrm>
            <a:off x="6185761" y="4323576"/>
            <a:ext cx="4849678" cy="1706997"/>
            <a:chOff x="6185761" y="4323576"/>
            <a:chExt cx="4849678" cy="17069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2E1549-C13E-1193-4AFB-D0E033B0D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9" t="7462" r="6902" b="19999"/>
            <a:stretch/>
          </p:blipFill>
          <p:spPr>
            <a:xfrm>
              <a:off x="6185761" y="4323576"/>
              <a:ext cx="4849678" cy="1461137"/>
            </a:xfrm>
            <a:prstGeom prst="rect">
              <a:avLst/>
            </a:prstGeom>
          </p:spPr>
        </p:pic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713E1B18-E400-791B-F2C6-0B67B02EF27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4487325"/>
                </p:ext>
              </p:extLst>
            </p:nvPr>
          </p:nvGraphicFramePr>
          <p:xfrm>
            <a:off x="9120336" y="5784713"/>
            <a:ext cx="304144" cy="241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r:id="rId5" imgW="799920" imgH="634680" progId="">
                    <p:embed/>
                  </p:oleObj>
                </mc:Choice>
                <mc:Fallback>
                  <p:oleObj r:id="rId5" imgW="799920" imgH="634680" progId="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713E1B18-E400-791B-F2C6-0B67B02EF27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120336" y="5784713"/>
                          <a:ext cx="304144" cy="2413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904DA758-FA30-28E9-D913-E386405C97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210425"/>
                </p:ext>
              </p:extLst>
            </p:nvPr>
          </p:nvGraphicFramePr>
          <p:xfrm>
            <a:off x="7752184" y="5789189"/>
            <a:ext cx="241384" cy="241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r:id="rId7" imgW="634680" imgH="634680" progId="">
                    <p:embed/>
                  </p:oleObj>
                </mc:Choice>
                <mc:Fallback>
                  <p:oleObj r:id="rId7" imgW="634680" imgH="634680" progId="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904DA758-FA30-28E9-D913-E386405C971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752184" y="5789189"/>
                          <a:ext cx="241384" cy="2413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558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4495CA-750F-FF0D-E5CA-EBE6764D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accent4"/>
                </a:solidFill>
              </a:rPr>
              <a:t>Example</a:t>
            </a:r>
            <a:r>
              <a:rPr lang="en-US" dirty="0"/>
              <a:t> of VAE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7193CF-1B07-7FFE-B760-B82657275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4321696" cy="4116115"/>
          </a:xfrm>
        </p:spPr>
        <p:txBody>
          <a:bodyPr/>
          <a:lstStyle/>
          <a:p>
            <a:r>
              <a:rPr lang="en-US" dirty="0"/>
              <a:t>Trained on </a:t>
            </a:r>
            <a:r>
              <a:rPr lang="en-US" dirty="0">
                <a:solidFill>
                  <a:schemeClr val="accent4"/>
                </a:solidFill>
              </a:rPr>
              <a:t>MNIST</a:t>
            </a:r>
            <a:r>
              <a:rPr lang="en-US" dirty="0"/>
              <a:t> dataset</a:t>
            </a:r>
          </a:p>
          <a:p>
            <a:r>
              <a:rPr lang="en-US" dirty="0">
                <a:solidFill>
                  <a:schemeClr val="accent4"/>
                </a:solidFill>
              </a:rPr>
              <a:t>2D</a:t>
            </a:r>
            <a:r>
              <a:rPr lang="en-US" dirty="0"/>
              <a:t> latent space</a:t>
            </a:r>
          </a:p>
          <a:p>
            <a:r>
              <a:rPr lang="en-US" dirty="0">
                <a:solidFill>
                  <a:schemeClr val="accent4"/>
                </a:solidFill>
              </a:rPr>
              <a:t>Smooth</a:t>
            </a:r>
            <a:r>
              <a:rPr lang="en-US" dirty="0"/>
              <a:t> variation of digits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2223-AFED-AFCC-2126-5B952616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DBC1B-F2FF-8064-B97E-632D5091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Variational </a:t>
            </a:r>
            <a:r>
              <a:rPr lang="en-US" b="1" dirty="0" err="1"/>
              <a:t>AutoEncoder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DB137-8B8E-1930-3012-C037AABE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18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394097-B473-9D35-CFFF-7C5E71CF0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268D6-08C3-DFB1-D1A4-BB1618EA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880457"/>
            <a:ext cx="4253136" cy="3544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94415-193B-F416-0553-62D2E02C4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880457"/>
            <a:ext cx="3494721" cy="34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4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5">
            <a:extLst>
              <a:ext uri="{FF2B5EF4-FFF2-40B4-BE49-F238E27FC236}">
                <a16:creationId xmlns:a16="http://schemas.microsoft.com/office/drawing/2014/main" id="{F9374623-E475-8655-25DE-C29119D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134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1DFDA29-1E08-74ED-8B65-FEC837AA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77859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Any questions?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7D688D-1657-2F2A-1E77-69AD736340FA}"/>
              </a:ext>
            </a:extLst>
          </p:cNvPr>
          <p:cNvGrpSpPr/>
          <p:nvPr/>
        </p:nvGrpSpPr>
        <p:grpSpPr>
          <a:xfrm>
            <a:off x="1611784" y="5118087"/>
            <a:ext cx="2177199" cy="1513750"/>
            <a:chOff x="72605" y="260357"/>
            <a:chExt cx="2177199" cy="1513750"/>
          </a:xfrm>
        </p:grpSpPr>
        <p:pic>
          <p:nvPicPr>
            <p:cNvPr id="27" name="Graphic 12">
              <a:extLst>
                <a:ext uri="{FF2B5EF4-FFF2-40B4-BE49-F238E27FC236}">
                  <a16:creationId xmlns:a16="http://schemas.microsoft.com/office/drawing/2014/main" id="{8A615285-222E-F74C-9312-C2CC7C9F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170" y="260357"/>
              <a:ext cx="900067" cy="94177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09B855-8E94-EC06-4668-4408854AFB98}"/>
                </a:ext>
              </a:extLst>
            </p:cNvPr>
            <p:cNvSpPr txBox="1"/>
            <p:nvPr/>
          </p:nvSpPr>
          <p:spPr>
            <a:xfrm>
              <a:off x="72605" y="1202136"/>
              <a:ext cx="21771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1000" b="1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B Nazanin" panose="00000400000000000000" pitchFamily="2" charset="-78"/>
                </a:rPr>
                <a:t>Amirkabir</a:t>
              </a:r>
              <a:r>
                <a:rPr lang="en-US" sz="10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B Nazanin" panose="00000400000000000000" pitchFamily="2" charset="-78"/>
                </a:rPr>
                <a:t> University of Technology</a:t>
              </a:r>
            </a:p>
            <a:p>
              <a:pPr lvl="0" algn="ctr"/>
              <a:r>
                <a:rPr lang="en-US" sz="10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B Nazanin" panose="00000400000000000000" pitchFamily="2" charset="-78"/>
                </a:rPr>
                <a:t>(Tehran Polytechnic)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DA622F-6FD1-86A5-2592-54ADAEEB5BD0}"/>
                </a:ext>
              </a:extLst>
            </p:cNvPr>
            <p:cNvSpPr txBox="1"/>
            <p:nvPr/>
          </p:nvSpPr>
          <p:spPr>
            <a:xfrm>
              <a:off x="149548" y="1543275"/>
              <a:ext cx="20233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9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B Nazanin" panose="00000400000000000000" pitchFamily="2" charset="-78"/>
                </a:rPr>
                <a:t>Computer Engineering Department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66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Outline</a:t>
            </a:r>
            <a:endParaRPr lang="en-US" dirty="0"/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07D741F-0B1B-E752-F560-3E69BB5159F7}"/>
              </a:ext>
            </a:extLst>
          </p:cNvPr>
          <p:cNvGrpSpPr/>
          <p:nvPr/>
        </p:nvGrpSpPr>
        <p:grpSpPr>
          <a:xfrm>
            <a:off x="912800" y="1840327"/>
            <a:ext cx="4455009" cy="1199551"/>
            <a:chOff x="912800" y="1840327"/>
            <a:chExt cx="4455009" cy="119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4428612-A87B-4554-14FF-DB20AFF7A424}"/>
                </a:ext>
              </a:extLst>
            </p:cNvPr>
            <p:cNvGrpSpPr/>
            <p:nvPr/>
          </p:nvGrpSpPr>
          <p:grpSpPr>
            <a:xfrm>
              <a:off x="912800" y="1840327"/>
              <a:ext cx="1467402" cy="1199551"/>
              <a:chOff x="1921112" y="114053"/>
              <a:chExt cx="8110307" cy="6629895"/>
            </a:xfrm>
          </p:grpSpPr>
          <p:sp>
            <p:nvSpPr>
              <p:cNvPr id="71" name="Figure">
                <a:extLst>
                  <a:ext uri="{FF2B5EF4-FFF2-40B4-BE49-F238E27FC236}">
                    <a16:creationId xmlns:a16="http://schemas.microsoft.com/office/drawing/2014/main" id="{D6FD2C6C-CE5E-B7E1-3AB0-4F82C62206ED}"/>
                  </a:ext>
                </a:extLst>
              </p:cNvPr>
              <p:cNvSpPr/>
              <p:nvPr/>
            </p:nvSpPr>
            <p:spPr>
              <a:xfrm>
                <a:off x="3867079" y="785076"/>
                <a:ext cx="4801950" cy="595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744" extrusionOk="0">
                    <a:moveTo>
                      <a:pt x="50" y="8912"/>
                    </a:moveTo>
                    <a:cubicBezTo>
                      <a:pt x="599" y="13351"/>
                      <a:pt x="9033" y="21184"/>
                      <a:pt x="14691" y="20725"/>
                    </a:cubicBezTo>
                    <a:cubicBezTo>
                      <a:pt x="20349" y="20265"/>
                      <a:pt x="21091" y="11684"/>
                      <a:pt x="20542" y="7246"/>
                    </a:cubicBezTo>
                    <a:cubicBezTo>
                      <a:pt x="19992" y="2808"/>
                      <a:pt x="14951" y="-416"/>
                      <a:pt x="9293" y="43"/>
                    </a:cubicBezTo>
                    <a:cubicBezTo>
                      <a:pt x="3636" y="503"/>
                      <a:pt x="-509" y="4474"/>
                      <a:pt x="50" y="8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2" name="Figure">
                <a:extLst>
                  <a:ext uri="{FF2B5EF4-FFF2-40B4-BE49-F238E27FC236}">
                    <a16:creationId xmlns:a16="http://schemas.microsoft.com/office/drawing/2014/main" id="{90911E8B-A235-415F-70A7-8F9276DDB7E2}"/>
                  </a:ext>
                </a:extLst>
              </p:cNvPr>
              <p:cNvSpPr/>
              <p:nvPr/>
            </p:nvSpPr>
            <p:spPr>
              <a:xfrm>
                <a:off x="2927648" y="1746876"/>
                <a:ext cx="7103771" cy="4829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9" h="18693" extrusionOk="0">
                    <a:moveTo>
                      <a:pt x="245" y="15021"/>
                    </a:moveTo>
                    <a:cubicBezTo>
                      <a:pt x="1306" y="18233"/>
                      <a:pt x="6123" y="19289"/>
                      <a:pt x="10101" y="18380"/>
                    </a:cubicBezTo>
                    <a:cubicBezTo>
                      <a:pt x="14080" y="17471"/>
                      <a:pt x="20377" y="13324"/>
                      <a:pt x="19507" y="5836"/>
                    </a:cubicBezTo>
                    <a:cubicBezTo>
                      <a:pt x="19168" y="2918"/>
                      <a:pt x="16966" y="-2311"/>
                      <a:pt x="8751" y="1135"/>
                    </a:cubicBezTo>
                    <a:cubicBezTo>
                      <a:pt x="4192" y="3048"/>
                      <a:pt x="-1223" y="10588"/>
                      <a:pt x="245" y="15021"/>
                    </a:cubicBezTo>
                    <a:close/>
                  </a:path>
                </a:pathLst>
              </a:custGeom>
              <a:solidFill>
                <a:srgbClr val="8DB1C4">
                  <a:alpha val="80000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3" name="Figure">
                <a:extLst>
                  <a:ext uri="{FF2B5EF4-FFF2-40B4-BE49-F238E27FC236}">
                    <a16:creationId xmlns:a16="http://schemas.microsoft.com/office/drawing/2014/main" id="{0AA11F93-7879-72AC-90BF-993B47BB1A85}"/>
                  </a:ext>
                </a:extLst>
              </p:cNvPr>
              <p:cNvSpPr/>
              <p:nvPr/>
            </p:nvSpPr>
            <p:spPr>
              <a:xfrm>
                <a:off x="2368461" y="1388997"/>
                <a:ext cx="6998772" cy="481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7130"/>
                    </a:moveTo>
                    <a:cubicBezTo>
                      <a:pt x="0" y="12861"/>
                      <a:pt x="8015" y="19116"/>
                      <a:pt x="12433" y="19116"/>
                    </a:cubicBezTo>
                    <a:cubicBezTo>
                      <a:pt x="16851" y="19116"/>
                      <a:pt x="21600" y="12861"/>
                      <a:pt x="21600" y="7130"/>
                    </a:cubicBezTo>
                    <a:cubicBezTo>
                      <a:pt x="21600" y="1399"/>
                      <a:pt x="19736" y="-2484"/>
                      <a:pt x="13206" y="1861"/>
                    </a:cubicBezTo>
                    <a:cubicBezTo>
                      <a:pt x="9285" y="4482"/>
                      <a:pt x="0" y="1399"/>
                      <a:pt x="0" y="713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 hangingPunct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3600" b="1" kern="0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sym typeface="Gill Sans"/>
                  </a:rPr>
                  <a:t>1</a:t>
                </a: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4" name="Figure">
                <a:extLst>
                  <a:ext uri="{FF2B5EF4-FFF2-40B4-BE49-F238E27FC236}">
                    <a16:creationId xmlns:a16="http://schemas.microsoft.com/office/drawing/2014/main" id="{5C949E4C-B554-BEA9-5BFA-CEC33EA820BB}"/>
                  </a:ext>
                </a:extLst>
              </p:cNvPr>
              <p:cNvSpPr/>
              <p:nvPr/>
            </p:nvSpPr>
            <p:spPr>
              <a:xfrm>
                <a:off x="6730112" y="114053"/>
                <a:ext cx="1313884" cy="1186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5" h="19060" extrusionOk="0">
                    <a:moveTo>
                      <a:pt x="1251" y="17706"/>
                    </a:moveTo>
                    <a:cubicBezTo>
                      <a:pt x="3633" y="20258"/>
                      <a:pt x="13007" y="19180"/>
                      <a:pt x="16737" y="14651"/>
                    </a:cubicBezTo>
                    <a:cubicBezTo>
                      <a:pt x="20468" y="10087"/>
                      <a:pt x="17145" y="3797"/>
                      <a:pt x="14794" y="1210"/>
                    </a:cubicBezTo>
                    <a:cubicBezTo>
                      <a:pt x="12411" y="-1342"/>
                      <a:pt x="7458" y="275"/>
                      <a:pt x="3727" y="4804"/>
                    </a:cubicBezTo>
                    <a:cubicBezTo>
                      <a:pt x="-3" y="9368"/>
                      <a:pt x="-1132" y="15155"/>
                      <a:pt x="1251" y="17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5" name="Figure">
                <a:extLst>
                  <a:ext uri="{FF2B5EF4-FFF2-40B4-BE49-F238E27FC236}">
                    <a16:creationId xmlns:a16="http://schemas.microsoft.com/office/drawing/2014/main" id="{BF57DF32-A388-755F-DB6D-7306030E2CA7}"/>
                  </a:ext>
                </a:extLst>
              </p:cNvPr>
              <p:cNvSpPr/>
              <p:nvPr/>
            </p:nvSpPr>
            <p:spPr>
              <a:xfrm>
                <a:off x="1921112" y="4207292"/>
                <a:ext cx="875650" cy="89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8" h="18770" extrusionOk="0">
                    <a:moveTo>
                      <a:pt x="18567" y="15982"/>
                    </a:moveTo>
                    <a:cubicBezTo>
                      <a:pt x="20371" y="12782"/>
                      <a:pt x="17299" y="3276"/>
                      <a:pt x="12326" y="688"/>
                    </a:cubicBezTo>
                    <a:cubicBezTo>
                      <a:pt x="7352" y="-1900"/>
                      <a:pt x="2379" y="3418"/>
                      <a:pt x="575" y="6665"/>
                    </a:cubicBezTo>
                    <a:cubicBezTo>
                      <a:pt x="-1229" y="9865"/>
                      <a:pt x="1355" y="14571"/>
                      <a:pt x="6329" y="17159"/>
                    </a:cubicBezTo>
                    <a:cubicBezTo>
                      <a:pt x="11253" y="19700"/>
                      <a:pt x="16763" y="19182"/>
                      <a:pt x="18567" y="159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6" name="Figure">
                <a:extLst>
                  <a:ext uri="{FF2B5EF4-FFF2-40B4-BE49-F238E27FC236}">
                    <a16:creationId xmlns:a16="http://schemas.microsoft.com/office/drawing/2014/main" id="{6B787B4D-C10F-1B92-9C1D-25A3C5A74633}"/>
                  </a:ext>
                </a:extLst>
              </p:cNvPr>
              <p:cNvSpPr/>
              <p:nvPr/>
            </p:nvSpPr>
            <p:spPr>
              <a:xfrm>
                <a:off x="8765547" y="1031118"/>
                <a:ext cx="604493" cy="575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18783" extrusionOk="0">
                    <a:moveTo>
                      <a:pt x="402" y="2508"/>
                    </a:moveTo>
                    <a:cubicBezTo>
                      <a:pt x="-1232" y="5646"/>
                      <a:pt x="2321" y="15132"/>
                      <a:pt x="7365" y="17978"/>
                    </a:cubicBezTo>
                    <a:cubicBezTo>
                      <a:pt x="12410" y="20751"/>
                      <a:pt x="17100" y="15716"/>
                      <a:pt x="18734" y="12651"/>
                    </a:cubicBezTo>
                    <a:cubicBezTo>
                      <a:pt x="20368" y="9513"/>
                      <a:pt x="17597" y="4770"/>
                      <a:pt x="12481" y="1997"/>
                    </a:cubicBezTo>
                    <a:cubicBezTo>
                      <a:pt x="7436" y="-849"/>
                      <a:pt x="2036" y="-630"/>
                      <a:pt x="402" y="25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3D01105-6ADA-37CD-5CC2-2677785B28B6}"/>
                </a:ext>
              </a:extLst>
            </p:cNvPr>
            <p:cNvGrpSpPr/>
            <p:nvPr/>
          </p:nvGrpSpPr>
          <p:grpSpPr>
            <a:xfrm>
              <a:off x="2385723" y="1946044"/>
              <a:ext cx="2982086" cy="814826"/>
              <a:chOff x="2385722" y="1946044"/>
              <a:chExt cx="2982086" cy="81482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55A777-6834-F706-F6F4-620E7D8B1698}"/>
                  </a:ext>
                </a:extLst>
              </p:cNvPr>
              <p:cNvSpPr txBox="1"/>
              <p:nvPr/>
            </p:nvSpPr>
            <p:spPr>
              <a:xfrm>
                <a:off x="2385722" y="1946044"/>
                <a:ext cx="2982086" cy="553998"/>
              </a:xfrm>
              <a:prstGeom prst="rect">
                <a:avLst/>
              </a:prstGeom>
              <a:noFill/>
            </p:spPr>
            <p:txBody>
              <a:bodyPr wrap="square" tIns="182880" bIns="0" rtlCol="0" anchor="b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Introduction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9564B6-BD42-8E2C-C006-2F6DF541860E}"/>
                  </a:ext>
                </a:extLst>
              </p:cNvPr>
              <p:cNvSpPr txBox="1"/>
              <p:nvPr/>
            </p:nvSpPr>
            <p:spPr>
              <a:xfrm>
                <a:off x="2385722" y="2483871"/>
                <a:ext cx="2982086" cy="27699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Generative model?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837185-9304-E9AD-6D38-FCE18DB0A475}"/>
              </a:ext>
            </a:extLst>
          </p:cNvPr>
          <p:cNvGrpSpPr/>
          <p:nvPr/>
        </p:nvGrpSpPr>
        <p:grpSpPr>
          <a:xfrm>
            <a:off x="912801" y="4049491"/>
            <a:ext cx="4455008" cy="1199551"/>
            <a:chOff x="912800" y="3339974"/>
            <a:chExt cx="4455008" cy="119955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FC062CA-3EAA-9797-C027-4ECFED3DA03C}"/>
                </a:ext>
              </a:extLst>
            </p:cNvPr>
            <p:cNvGrpSpPr/>
            <p:nvPr/>
          </p:nvGrpSpPr>
          <p:grpSpPr>
            <a:xfrm>
              <a:off x="912800" y="3339974"/>
              <a:ext cx="1467402" cy="1199551"/>
              <a:chOff x="1921112" y="114053"/>
              <a:chExt cx="8110307" cy="6629895"/>
            </a:xfrm>
          </p:grpSpPr>
          <p:sp>
            <p:nvSpPr>
              <p:cNvPr id="102" name="Figure">
                <a:extLst>
                  <a:ext uri="{FF2B5EF4-FFF2-40B4-BE49-F238E27FC236}">
                    <a16:creationId xmlns:a16="http://schemas.microsoft.com/office/drawing/2014/main" id="{A78B628B-C0AC-785E-2222-C40A8138FF63}"/>
                  </a:ext>
                </a:extLst>
              </p:cNvPr>
              <p:cNvSpPr/>
              <p:nvPr/>
            </p:nvSpPr>
            <p:spPr>
              <a:xfrm>
                <a:off x="3867079" y="785076"/>
                <a:ext cx="4801950" cy="595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744" extrusionOk="0">
                    <a:moveTo>
                      <a:pt x="50" y="8912"/>
                    </a:moveTo>
                    <a:cubicBezTo>
                      <a:pt x="599" y="13351"/>
                      <a:pt x="9033" y="21184"/>
                      <a:pt x="14691" y="20725"/>
                    </a:cubicBezTo>
                    <a:cubicBezTo>
                      <a:pt x="20349" y="20265"/>
                      <a:pt x="21091" y="11684"/>
                      <a:pt x="20542" y="7246"/>
                    </a:cubicBezTo>
                    <a:cubicBezTo>
                      <a:pt x="19992" y="2808"/>
                      <a:pt x="14951" y="-416"/>
                      <a:pt x="9293" y="43"/>
                    </a:cubicBezTo>
                    <a:cubicBezTo>
                      <a:pt x="3636" y="503"/>
                      <a:pt x="-509" y="4474"/>
                      <a:pt x="50" y="8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3" name="Figure">
                <a:extLst>
                  <a:ext uri="{FF2B5EF4-FFF2-40B4-BE49-F238E27FC236}">
                    <a16:creationId xmlns:a16="http://schemas.microsoft.com/office/drawing/2014/main" id="{49C3194D-A318-74E0-B2B7-57BC5CC233F2}"/>
                  </a:ext>
                </a:extLst>
              </p:cNvPr>
              <p:cNvSpPr/>
              <p:nvPr/>
            </p:nvSpPr>
            <p:spPr>
              <a:xfrm>
                <a:off x="2927648" y="1746876"/>
                <a:ext cx="7103771" cy="4829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9" h="18693" extrusionOk="0">
                    <a:moveTo>
                      <a:pt x="245" y="15021"/>
                    </a:moveTo>
                    <a:cubicBezTo>
                      <a:pt x="1306" y="18233"/>
                      <a:pt x="6123" y="19289"/>
                      <a:pt x="10101" y="18380"/>
                    </a:cubicBezTo>
                    <a:cubicBezTo>
                      <a:pt x="14080" y="17471"/>
                      <a:pt x="20377" y="13324"/>
                      <a:pt x="19507" y="5836"/>
                    </a:cubicBezTo>
                    <a:cubicBezTo>
                      <a:pt x="19168" y="2918"/>
                      <a:pt x="16966" y="-2311"/>
                      <a:pt x="8751" y="1135"/>
                    </a:cubicBezTo>
                    <a:cubicBezTo>
                      <a:pt x="4192" y="3048"/>
                      <a:pt x="-1223" y="10588"/>
                      <a:pt x="245" y="15021"/>
                    </a:cubicBezTo>
                    <a:close/>
                  </a:path>
                </a:pathLst>
              </a:custGeom>
              <a:solidFill>
                <a:srgbClr val="8DB1C4">
                  <a:alpha val="80000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4" name="Figure">
                <a:extLst>
                  <a:ext uri="{FF2B5EF4-FFF2-40B4-BE49-F238E27FC236}">
                    <a16:creationId xmlns:a16="http://schemas.microsoft.com/office/drawing/2014/main" id="{2DCAD8EF-6DBA-3A57-068D-43EA28412DE6}"/>
                  </a:ext>
                </a:extLst>
              </p:cNvPr>
              <p:cNvSpPr/>
              <p:nvPr/>
            </p:nvSpPr>
            <p:spPr>
              <a:xfrm>
                <a:off x="2368461" y="1388997"/>
                <a:ext cx="6998772" cy="481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7130"/>
                    </a:moveTo>
                    <a:cubicBezTo>
                      <a:pt x="0" y="12861"/>
                      <a:pt x="8015" y="19116"/>
                      <a:pt x="12433" y="19116"/>
                    </a:cubicBezTo>
                    <a:cubicBezTo>
                      <a:pt x="16851" y="19116"/>
                      <a:pt x="21600" y="12861"/>
                      <a:pt x="21600" y="7130"/>
                    </a:cubicBezTo>
                    <a:cubicBezTo>
                      <a:pt x="21600" y="1399"/>
                      <a:pt x="19736" y="-2484"/>
                      <a:pt x="13206" y="1861"/>
                    </a:cubicBezTo>
                    <a:cubicBezTo>
                      <a:pt x="9285" y="4482"/>
                      <a:pt x="0" y="1399"/>
                      <a:pt x="0" y="713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 hangingPunct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3600" b="1" kern="0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sym typeface="Gill Sans"/>
                  </a:rPr>
                  <a:t>2</a:t>
                </a: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5" name="Figure">
                <a:extLst>
                  <a:ext uri="{FF2B5EF4-FFF2-40B4-BE49-F238E27FC236}">
                    <a16:creationId xmlns:a16="http://schemas.microsoft.com/office/drawing/2014/main" id="{D51F3C2D-38C1-AEE3-A598-710A94ED6E98}"/>
                  </a:ext>
                </a:extLst>
              </p:cNvPr>
              <p:cNvSpPr/>
              <p:nvPr/>
            </p:nvSpPr>
            <p:spPr>
              <a:xfrm>
                <a:off x="6730112" y="114053"/>
                <a:ext cx="1313884" cy="1186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5" h="19060" extrusionOk="0">
                    <a:moveTo>
                      <a:pt x="1251" y="17706"/>
                    </a:moveTo>
                    <a:cubicBezTo>
                      <a:pt x="3633" y="20258"/>
                      <a:pt x="13007" y="19180"/>
                      <a:pt x="16737" y="14651"/>
                    </a:cubicBezTo>
                    <a:cubicBezTo>
                      <a:pt x="20468" y="10087"/>
                      <a:pt x="17145" y="3797"/>
                      <a:pt x="14794" y="1210"/>
                    </a:cubicBezTo>
                    <a:cubicBezTo>
                      <a:pt x="12411" y="-1342"/>
                      <a:pt x="7458" y="275"/>
                      <a:pt x="3727" y="4804"/>
                    </a:cubicBezTo>
                    <a:cubicBezTo>
                      <a:pt x="-3" y="9368"/>
                      <a:pt x="-1132" y="15155"/>
                      <a:pt x="1251" y="17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6" name="Figure">
                <a:extLst>
                  <a:ext uri="{FF2B5EF4-FFF2-40B4-BE49-F238E27FC236}">
                    <a16:creationId xmlns:a16="http://schemas.microsoft.com/office/drawing/2014/main" id="{C307B661-28F6-5EB2-48B7-86DF2C1981DB}"/>
                  </a:ext>
                </a:extLst>
              </p:cNvPr>
              <p:cNvSpPr/>
              <p:nvPr/>
            </p:nvSpPr>
            <p:spPr>
              <a:xfrm>
                <a:off x="1921112" y="4207292"/>
                <a:ext cx="875650" cy="89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8" h="18770" extrusionOk="0">
                    <a:moveTo>
                      <a:pt x="18567" y="15982"/>
                    </a:moveTo>
                    <a:cubicBezTo>
                      <a:pt x="20371" y="12782"/>
                      <a:pt x="17299" y="3276"/>
                      <a:pt x="12326" y="688"/>
                    </a:cubicBezTo>
                    <a:cubicBezTo>
                      <a:pt x="7352" y="-1900"/>
                      <a:pt x="2379" y="3418"/>
                      <a:pt x="575" y="6665"/>
                    </a:cubicBezTo>
                    <a:cubicBezTo>
                      <a:pt x="-1229" y="9865"/>
                      <a:pt x="1355" y="14571"/>
                      <a:pt x="6329" y="17159"/>
                    </a:cubicBezTo>
                    <a:cubicBezTo>
                      <a:pt x="11253" y="19700"/>
                      <a:pt x="16763" y="19182"/>
                      <a:pt x="18567" y="159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7" name="Figure">
                <a:extLst>
                  <a:ext uri="{FF2B5EF4-FFF2-40B4-BE49-F238E27FC236}">
                    <a16:creationId xmlns:a16="http://schemas.microsoft.com/office/drawing/2014/main" id="{055918A9-BD6F-703D-AC7E-5C191F142910}"/>
                  </a:ext>
                </a:extLst>
              </p:cNvPr>
              <p:cNvSpPr/>
              <p:nvPr/>
            </p:nvSpPr>
            <p:spPr>
              <a:xfrm>
                <a:off x="8765547" y="1031118"/>
                <a:ext cx="604493" cy="575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18783" extrusionOk="0">
                    <a:moveTo>
                      <a:pt x="402" y="2508"/>
                    </a:moveTo>
                    <a:cubicBezTo>
                      <a:pt x="-1232" y="5646"/>
                      <a:pt x="2321" y="15132"/>
                      <a:pt x="7365" y="17978"/>
                    </a:cubicBezTo>
                    <a:cubicBezTo>
                      <a:pt x="12410" y="20751"/>
                      <a:pt x="17100" y="15716"/>
                      <a:pt x="18734" y="12651"/>
                    </a:cubicBezTo>
                    <a:cubicBezTo>
                      <a:pt x="20368" y="9513"/>
                      <a:pt x="17597" y="4770"/>
                      <a:pt x="12481" y="1997"/>
                    </a:cubicBezTo>
                    <a:cubicBezTo>
                      <a:pt x="7436" y="-849"/>
                      <a:pt x="2036" y="-630"/>
                      <a:pt x="402" y="25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74699BD-C36B-0DEA-BA77-FD70D6A5B516}"/>
                </a:ext>
              </a:extLst>
            </p:cNvPr>
            <p:cNvGrpSpPr/>
            <p:nvPr/>
          </p:nvGrpSpPr>
          <p:grpSpPr>
            <a:xfrm>
              <a:off x="2385722" y="3449044"/>
              <a:ext cx="2982086" cy="814826"/>
              <a:chOff x="2385722" y="1946044"/>
              <a:chExt cx="2982086" cy="81482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0F85F91-FAC4-7632-3FB7-72B578701527}"/>
                  </a:ext>
                </a:extLst>
              </p:cNvPr>
              <p:cNvSpPr txBox="1"/>
              <p:nvPr/>
            </p:nvSpPr>
            <p:spPr>
              <a:xfrm>
                <a:off x="2385722" y="1946044"/>
                <a:ext cx="2982086" cy="553998"/>
              </a:xfrm>
              <a:prstGeom prst="rect">
                <a:avLst/>
              </a:prstGeom>
              <a:noFill/>
            </p:spPr>
            <p:txBody>
              <a:bodyPr wrap="square" tIns="182880" bIns="0" rtlCol="0" anchor="b">
                <a:spAutoFit/>
              </a:bodyPr>
              <a:lstStyle/>
              <a:p>
                <a:r>
                  <a:rPr lang="en-US" sz="2400" b="1" dirty="0" err="1">
                    <a:solidFill>
                      <a:schemeClr val="accent1"/>
                    </a:solidFill>
                  </a:rPr>
                  <a:t>AutoEncoder</a:t>
                </a: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9AEB597-6DFD-D73D-3858-80835D2371DE}"/>
                  </a:ext>
                </a:extLst>
              </p:cNvPr>
              <p:cNvSpPr txBox="1"/>
              <p:nvPr/>
            </p:nvSpPr>
            <p:spPr>
              <a:xfrm>
                <a:off x="2385722" y="2483871"/>
                <a:ext cx="2982086" cy="27699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Unlabeled data encoder</a:t>
                </a: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D115296-1103-DA26-1B60-B8CBB395358F}"/>
              </a:ext>
            </a:extLst>
          </p:cNvPr>
          <p:cNvGrpSpPr/>
          <p:nvPr/>
        </p:nvGrpSpPr>
        <p:grpSpPr>
          <a:xfrm>
            <a:off x="6818468" y="1835574"/>
            <a:ext cx="4750140" cy="1204248"/>
            <a:chOff x="912800" y="4839622"/>
            <a:chExt cx="4750140" cy="1204248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F72299-DCC3-223C-2F5E-183CBF24BD9E}"/>
                </a:ext>
              </a:extLst>
            </p:cNvPr>
            <p:cNvGrpSpPr/>
            <p:nvPr/>
          </p:nvGrpSpPr>
          <p:grpSpPr>
            <a:xfrm>
              <a:off x="912800" y="4839622"/>
              <a:ext cx="1467402" cy="1199551"/>
              <a:chOff x="1921112" y="114053"/>
              <a:chExt cx="8110307" cy="6629895"/>
            </a:xfrm>
          </p:grpSpPr>
          <p:sp>
            <p:nvSpPr>
              <p:cNvPr id="113" name="Figure">
                <a:extLst>
                  <a:ext uri="{FF2B5EF4-FFF2-40B4-BE49-F238E27FC236}">
                    <a16:creationId xmlns:a16="http://schemas.microsoft.com/office/drawing/2014/main" id="{0133B79F-CEC1-48DB-3FCE-C6FDAA2155D5}"/>
                  </a:ext>
                </a:extLst>
              </p:cNvPr>
              <p:cNvSpPr/>
              <p:nvPr/>
            </p:nvSpPr>
            <p:spPr>
              <a:xfrm>
                <a:off x="3867079" y="785076"/>
                <a:ext cx="4801950" cy="595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744" extrusionOk="0">
                    <a:moveTo>
                      <a:pt x="50" y="8912"/>
                    </a:moveTo>
                    <a:cubicBezTo>
                      <a:pt x="599" y="13351"/>
                      <a:pt x="9033" y="21184"/>
                      <a:pt x="14691" y="20725"/>
                    </a:cubicBezTo>
                    <a:cubicBezTo>
                      <a:pt x="20349" y="20265"/>
                      <a:pt x="21091" y="11684"/>
                      <a:pt x="20542" y="7246"/>
                    </a:cubicBezTo>
                    <a:cubicBezTo>
                      <a:pt x="19992" y="2808"/>
                      <a:pt x="14951" y="-416"/>
                      <a:pt x="9293" y="43"/>
                    </a:cubicBezTo>
                    <a:cubicBezTo>
                      <a:pt x="3636" y="503"/>
                      <a:pt x="-509" y="4474"/>
                      <a:pt x="50" y="8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" name="Figure">
                <a:extLst>
                  <a:ext uri="{FF2B5EF4-FFF2-40B4-BE49-F238E27FC236}">
                    <a16:creationId xmlns:a16="http://schemas.microsoft.com/office/drawing/2014/main" id="{F123C480-1E78-3CF1-98E8-0888272A4DB8}"/>
                  </a:ext>
                </a:extLst>
              </p:cNvPr>
              <p:cNvSpPr/>
              <p:nvPr/>
            </p:nvSpPr>
            <p:spPr>
              <a:xfrm>
                <a:off x="2927648" y="1746876"/>
                <a:ext cx="7103771" cy="4829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9" h="18693" extrusionOk="0">
                    <a:moveTo>
                      <a:pt x="245" y="15021"/>
                    </a:moveTo>
                    <a:cubicBezTo>
                      <a:pt x="1306" y="18233"/>
                      <a:pt x="6123" y="19289"/>
                      <a:pt x="10101" y="18380"/>
                    </a:cubicBezTo>
                    <a:cubicBezTo>
                      <a:pt x="14080" y="17471"/>
                      <a:pt x="20377" y="13324"/>
                      <a:pt x="19507" y="5836"/>
                    </a:cubicBezTo>
                    <a:cubicBezTo>
                      <a:pt x="19168" y="2918"/>
                      <a:pt x="16966" y="-2311"/>
                      <a:pt x="8751" y="1135"/>
                    </a:cubicBezTo>
                    <a:cubicBezTo>
                      <a:pt x="4192" y="3048"/>
                      <a:pt x="-1223" y="10588"/>
                      <a:pt x="245" y="15021"/>
                    </a:cubicBezTo>
                    <a:close/>
                  </a:path>
                </a:pathLst>
              </a:custGeom>
              <a:solidFill>
                <a:srgbClr val="8DB1C4">
                  <a:alpha val="80000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5" name="Figure">
                <a:extLst>
                  <a:ext uri="{FF2B5EF4-FFF2-40B4-BE49-F238E27FC236}">
                    <a16:creationId xmlns:a16="http://schemas.microsoft.com/office/drawing/2014/main" id="{6F7BDD6A-D708-8F27-332A-67106083FE57}"/>
                  </a:ext>
                </a:extLst>
              </p:cNvPr>
              <p:cNvSpPr/>
              <p:nvPr/>
            </p:nvSpPr>
            <p:spPr>
              <a:xfrm>
                <a:off x="2368461" y="1388997"/>
                <a:ext cx="6998772" cy="481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7130"/>
                    </a:moveTo>
                    <a:cubicBezTo>
                      <a:pt x="0" y="12861"/>
                      <a:pt x="8015" y="19116"/>
                      <a:pt x="12433" y="19116"/>
                    </a:cubicBezTo>
                    <a:cubicBezTo>
                      <a:pt x="16851" y="19116"/>
                      <a:pt x="21600" y="12861"/>
                      <a:pt x="21600" y="7130"/>
                    </a:cubicBezTo>
                    <a:cubicBezTo>
                      <a:pt x="21600" y="1399"/>
                      <a:pt x="19736" y="-2484"/>
                      <a:pt x="13206" y="1861"/>
                    </a:cubicBezTo>
                    <a:cubicBezTo>
                      <a:pt x="9285" y="4482"/>
                      <a:pt x="0" y="1399"/>
                      <a:pt x="0" y="713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 hangingPunct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3600" b="1" kern="0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sym typeface="Gill Sans"/>
                  </a:rPr>
                  <a:t>3</a:t>
                </a: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6" name="Figure">
                <a:extLst>
                  <a:ext uri="{FF2B5EF4-FFF2-40B4-BE49-F238E27FC236}">
                    <a16:creationId xmlns:a16="http://schemas.microsoft.com/office/drawing/2014/main" id="{4BE9F927-DE4E-48C3-3A86-607DE7CAA3AE}"/>
                  </a:ext>
                </a:extLst>
              </p:cNvPr>
              <p:cNvSpPr/>
              <p:nvPr/>
            </p:nvSpPr>
            <p:spPr>
              <a:xfrm>
                <a:off x="6730112" y="114053"/>
                <a:ext cx="1313884" cy="1186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5" h="19060" extrusionOk="0">
                    <a:moveTo>
                      <a:pt x="1251" y="17706"/>
                    </a:moveTo>
                    <a:cubicBezTo>
                      <a:pt x="3633" y="20258"/>
                      <a:pt x="13007" y="19180"/>
                      <a:pt x="16737" y="14651"/>
                    </a:cubicBezTo>
                    <a:cubicBezTo>
                      <a:pt x="20468" y="10087"/>
                      <a:pt x="17145" y="3797"/>
                      <a:pt x="14794" y="1210"/>
                    </a:cubicBezTo>
                    <a:cubicBezTo>
                      <a:pt x="12411" y="-1342"/>
                      <a:pt x="7458" y="275"/>
                      <a:pt x="3727" y="4804"/>
                    </a:cubicBezTo>
                    <a:cubicBezTo>
                      <a:pt x="-3" y="9368"/>
                      <a:pt x="-1132" y="15155"/>
                      <a:pt x="1251" y="17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7" name="Figure">
                <a:extLst>
                  <a:ext uri="{FF2B5EF4-FFF2-40B4-BE49-F238E27FC236}">
                    <a16:creationId xmlns:a16="http://schemas.microsoft.com/office/drawing/2014/main" id="{BEAF6DD3-18C9-5EFA-98A1-297FEC98706C}"/>
                  </a:ext>
                </a:extLst>
              </p:cNvPr>
              <p:cNvSpPr/>
              <p:nvPr/>
            </p:nvSpPr>
            <p:spPr>
              <a:xfrm>
                <a:off x="1921112" y="4207292"/>
                <a:ext cx="875650" cy="89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8" h="18770" extrusionOk="0">
                    <a:moveTo>
                      <a:pt x="18567" y="15982"/>
                    </a:moveTo>
                    <a:cubicBezTo>
                      <a:pt x="20371" y="12782"/>
                      <a:pt x="17299" y="3276"/>
                      <a:pt x="12326" y="688"/>
                    </a:cubicBezTo>
                    <a:cubicBezTo>
                      <a:pt x="7352" y="-1900"/>
                      <a:pt x="2379" y="3418"/>
                      <a:pt x="575" y="6665"/>
                    </a:cubicBezTo>
                    <a:cubicBezTo>
                      <a:pt x="-1229" y="9865"/>
                      <a:pt x="1355" y="14571"/>
                      <a:pt x="6329" y="17159"/>
                    </a:cubicBezTo>
                    <a:cubicBezTo>
                      <a:pt x="11253" y="19700"/>
                      <a:pt x="16763" y="19182"/>
                      <a:pt x="18567" y="159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8" name="Figure">
                <a:extLst>
                  <a:ext uri="{FF2B5EF4-FFF2-40B4-BE49-F238E27FC236}">
                    <a16:creationId xmlns:a16="http://schemas.microsoft.com/office/drawing/2014/main" id="{DF5DEB3B-9EC8-71BD-8E77-5BF263C89A6B}"/>
                  </a:ext>
                </a:extLst>
              </p:cNvPr>
              <p:cNvSpPr/>
              <p:nvPr/>
            </p:nvSpPr>
            <p:spPr>
              <a:xfrm>
                <a:off x="8765547" y="1031118"/>
                <a:ext cx="604493" cy="575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18783" extrusionOk="0">
                    <a:moveTo>
                      <a:pt x="402" y="2508"/>
                    </a:moveTo>
                    <a:cubicBezTo>
                      <a:pt x="-1232" y="5646"/>
                      <a:pt x="2321" y="15132"/>
                      <a:pt x="7365" y="17978"/>
                    </a:cubicBezTo>
                    <a:cubicBezTo>
                      <a:pt x="12410" y="20751"/>
                      <a:pt x="17100" y="15716"/>
                      <a:pt x="18734" y="12651"/>
                    </a:cubicBezTo>
                    <a:cubicBezTo>
                      <a:pt x="20368" y="9513"/>
                      <a:pt x="17597" y="4770"/>
                      <a:pt x="12481" y="1997"/>
                    </a:cubicBezTo>
                    <a:cubicBezTo>
                      <a:pt x="7436" y="-849"/>
                      <a:pt x="2036" y="-630"/>
                      <a:pt x="402" y="25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E48EDD-2C29-54AE-7725-47776E7BADB7}"/>
                </a:ext>
              </a:extLst>
            </p:cNvPr>
            <p:cNvGrpSpPr/>
            <p:nvPr/>
          </p:nvGrpSpPr>
          <p:grpSpPr>
            <a:xfrm>
              <a:off x="2385722" y="4952045"/>
              <a:ext cx="3277218" cy="1091825"/>
              <a:chOff x="2385722" y="1946044"/>
              <a:chExt cx="3277218" cy="1091825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158837D-4484-5096-27DC-3BEB7DCB9E8C}"/>
                  </a:ext>
                </a:extLst>
              </p:cNvPr>
              <p:cNvSpPr txBox="1"/>
              <p:nvPr/>
            </p:nvSpPr>
            <p:spPr>
              <a:xfrm>
                <a:off x="2385722" y="1946044"/>
                <a:ext cx="3277218" cy="553998"/>
              </a:xfrm>
              <a:prstGeom prst="rect">
                <a:avLst/>
              </a:prstGeom>
              <a:noFill/>
            </p:spPr>
            <p:txBody>
              <a:bodyPr wrap="square" tIns="182880" bIns="0" rtlCol="0" anchor="b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Variational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AutoEncoder</a:t>
                </a: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BCA408-781F-A2FB-041C-88243F2A9C9F}"/>
                  </a:ext>
                </a:extLst>
              </p:cNvPr>
              <p:cNvSpPr txBox="1"/>
              <p:nvPr/>
            </p:nvSpPr>
            <p:spPr>
              <a:xfrm>
                <a:off x="2385722" y="2483871"/>
                <a:ext cx="2982086" cy="553998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 generative variant of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AutoEncoder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generative model?</a:t>
            </a:r>
          </a:p>
          <a:p>
            <a:r>
              <a:rPr lang="en-US" dirty="0"/>
              <a:t>Generative models types and applications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FAD692-1CE3-E973-0C7E-B4969B733D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74216" t="-15258" r="-11264" b="-63062"/>
          <a:stretch/>
        </p:blipFill>
        <p:spPr>
          <a:xfrm>
            <a:off x="6831385" y="0"/>
            <a:ext cx="5360617" cy="3642236"/>
          </a:xfrm>
        </p:spPr>
      </p:pic>
    </p:spTree>
    <p:extLst>
      <p:ext uri="{BB962C8B-B14F-4D97-AF65-F5344CB8AC3E}">
        <p14:creationId xmlns:p14="http://schemas.microsoft.com/office/powerpoint/2010/main" val="39744871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Discriminative</a:t>
            </a:r>
            <a:r>
              <a:rPr lang="en-US" dirty="0"/>
              <a:t> Models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02384-994A-4C3C-8656-0CE2B6A3B91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3455D-F04B-4158-831F-D6226A117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0445CDF-E66D-D29E-48BC-A6203BAC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0848"/>
            <a:ext cx="6637073" cy="4116115"/>
          </a:xfrm>
        </p:spPr>
        <p:txBody>
          <a:bodyPr/>
          <a:lstStyle/>
          <a:p>
            <a:r>
              <a:rPr lang="en-US" dirty="0"/>
              <a:t>A class of </a:t>
            </a:r>
            <a:r>
              <a:rPr lang="en-US" dirty="0">
                <a:solidFill>
                  <a:schemeClr val="accent4"/>
                </a:solidFill>
              </a:rPr>
              <a:t>supervised</a:t>
            </a:r>
            <a:r>
              <a:rPr lang="en-US" dirty="0"/>
              <a:t> machine learning models</a:t>
            </a:r>
          </a:p>
          <a:p>
            <a:r>
              <a:rPr lang="en-US" dirty="0"/>
              <a:t>Make </a:t>
            </a:r>
            <a:r>
              <a:rPr lang="en-US" dirty="0">
                <a:solidFill>
                  <a:schemeClr val="accent4"/>
                </a:solidFill>
              </a:rPr>
              <a:t>predictions</a:t>
            </a:r>
            <a:r>
              <a:rPr lang="en-US" dirty="0"/>
              <a:t> by estimating conditional probability </a:t>
            </a:r>
            <a:r>
              <a:rPr lang="en-US" i="1" dirty="0"/>
              <a:t>P(</a:t>
            </a:r>
            <a:r>
              <a:rPr lang="en-US" i="1" dirty="0" err="1"/>
              <a:t>y|x</a:t>
            </a:r>
            <a:r>
              <a:rPr lang="en-US" i="1" dirty="0"/>
              <a:t>)</a:t>
            </a:r>
            <a:endParaRPr lang="fa-I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44271E-2EA5-9D50-5C53-6B8C18382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08" y="3913590"/>
            <a:ext cx="3863890" cy="1132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B2853E-A49B-9CF3-BA02-6084031B7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2579285"/>
            <a:ext cx="1008175" cy="38625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B68C4C-8D13-14E3-2CE0-427B70B6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847" y="4021316"/>
            <a:ext cx="1383737" cy="945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E6E1DB-BA16-F1B0-5054-D62FEAB0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627" y="4021707"/>
            <a:ext cx="1008175" cy="91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F42C69-EE41-C0D3-F6E7-1A82EFFA4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660" y="4056781"/>
            <a:ext cx="937295" cy="8458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0DE262-B415-F111-B3B4-04AABE53CA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0" t="635" r="4343" b="6491"/>
          <a:stretch/>
        </p:blipFill>
        <p:spPr>
          <a:xfrm>
            <a:off x="7945279" y="1023089"/>
            <a:ext cx="3789987" cy="2610880"/>
          </a:xfrm>
          <a:prstGeom prst="rect">
            <a:avLst/>
          </a:prstGeom>
        </p:spPr>
      </p:pic>
      <p:sp>
        <p:nvSpPr>
          <p:cNvPr id="33" name="Content Placeholder 16">
            <a:extLst>
              <a:ext uri="{FF2B5EF4-FFF2-40B4-BE49-F238E27FC236}">
                <a16:creationId xmlns:a16="http://schemas.microsoft.com/office/drawing/2014/main" id="{531B7477-BF08-3C4B-5E50-CF2605948114}"/>
              </a:ext>
            </a:extLst>
          </p:cNvPr>
          <p:cNvSpPr txBox="1">
            <a:spLocks/>
          </p:cNvSpPr>
          <p:nvPr/>
        </p:nvSpPr>
        <p:spPr>
          <a:xfrm>
            <a:off x="8877660" y="5040575"/>
            <a:ext cx="849008" cy="4120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Class</a:t>
            </a:r>
            <a:endParaRPr lang="fa-IR" sz="2400" dirty="0"/>
          </a:p>
        </p:txBody>
      </p:sp>
      <p:sp>
        <p:nvSpPr>
          <p:cNvPr id="34" name="Content Placeholder 16">
            <a:extLst>
              <a:ext uri="{FF2B5EF4-FFF2-40B4-BE49-F238E27FC236}">
                <a16:creationId xmlns:a16="http://schemas.microsoft.com/office/drawing/2014/main" id="{E7C8596F-693A-68A3-F930-51B064A07A0D}"/>
              </a:ext>
            </a:extLst>
          </p:cNvPr>
          <p:cNvSpPr txBox="1">
            <a:spLocks/>
          </p:cNvSpPr>
          <p:nvPr/>
        </p:nvSpPr>
        <p:spPr>
          <a:xfrm>
            <a:off x="10098805" y="5040575"/>
            <a:ext cx="1253780" cy="4120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Features</a:t>
            </a:r>
            <a:endParaRPr lang="fa-IR" sz="2400" dirty="0"/>
          </a:p>
        </p:txBody>
      </p:sp>
    </p:spTree>
    <p:extLst>
      <p:ext uri="{BB962C8B-B14F-4D97-AF65-F5344CB8AC3E}">
        <p14:creationId xmlns:p14="http://schemas.microsoft.com/office/powerpoint/2010/main" val="2922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33" grpId="0" build="p"/>
      <p:bldP spid="3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Generative</a:t>
            </a:r>
            <a:r>
              <a:rPr lang="en-US" dirty="0"/>
              <a:t> Models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060848"/>
            <a:ext cx="6722184" cy="4116115"/>
          </a:xfrm>
        </p:spPr>
        <p:txBody>
          <a:bodyPr/>
          <a:lstStyle/>
          <a:p>
            <a:pPr marL="569913" indent="-569913">
              <a:lnSpc>
                <a:spcPct val="100000"/>
              </a:lnSpc>
            </a:pPr>
            <a:r>
              <a:rPr lang="en-US" dirty="0"/>
              <a:t>Given training data, generate </a:t>
            </a:r>
            <a:r>
              <a:rPr lang="en-US" dirty="0">
                <a:solidFill>
                  <a:schemeClr val="accent4"/>
                </a:solidFill>
              </a:rPr>
              <a:t>new samples </a:t>
            </a:r>
            <a:r>
              <a:rPr lang="en-US" dirty="0"/>
              <a:t>from same distribution</a:t>
            </a:r>
          </a:p>
          <a:p>
            <a:pPr marL="569913" indent="-569913">
              <a:lnSpc>
                <a:spcPct val="100000"/>
              </a:lnSpc>
            </a:pPr>
            <a:r>
              <a:rPr lang="en-US" dirty="0"/>
              <a:t>Want to learn </a:t>
            </a:r>
            <a:r>
              <a:rPr lang="en-US" dirty="0" err="1">
                <a:solidFill>
                  <a:schemeClr val="accent4"/>
                </a:solidFill>
              </a:rPr>
              <a:t>P</a:t>
            </a:r>
            <a:r>
              <a:rPr lang="en-US" baseline="-25000" dirty="0" err="1">
                <a:solidFill>
                  <a:schemeClr val="accent4"/>
                </a:solidFill>
              </a:rPr>
              <a:t>model</a:t>
            </a:r>
            <a:r>
              <a:rPr lang="en-US" dirty="0">
                <a:solidFill>
                  <a:schemeClr val="accent4"/>
                </a:solidFill>
              </a:rPr>
              <a:t>(X)</a:t>
            </a:r>
            <a:r>
              <a:rPr lang="en-US" dirty="0"/>
              <a:t> similar to </a:t>
            </a:r>
            <a:r>
              <a:rPr lang="en-US" dirty="0" err="1"/>
              <a:t>P</a:t>
            </a:r>
            <a:r>
              <a:rPr lang="en-US" baseline="-25000" dirty="0" err="1"/>
              <a:t>data</a:t>
            </a:r>
            <a:r>
              <a:rPr lang="en-US" dirty="0"/>
              <a:t>(X)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02384-994A-4C3C-8656-0CE2B6A3B91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3455D-F04B-4158-831F-D6226A117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F9D9B2-A2D2-6F59-30AD-56766247A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893" y="3913590"/>
            <a:ext cx="3862920" cy="1132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72FF64-3E40-30DC-CE71-FBA035E0E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196" y="2564904"/>
            <a:ext cx="1008175" cy="38625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30DB52-2C9D-0991-E357-4D4F4DF7B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718" y="4013960"/>
            <a:ext cx="1383737" cy="9454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09229E-B828-54EB-07F5-EB8351EDE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498" y="4014351"/>
            <a:ext cx="1008175" cy="9159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2C2390-D66D-11DE-CA9C-016A19507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7552" y="4042400"/>
            <a:ext cx="937295" cy="8458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93B1D9-64F1-A5EC-D4A0-F55BCC54D1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t="2818" r="54559" b="4308"/>
          <a:stretch/>
        </p:blipFill>
        <p:spPr>
          <a:xfrm>
            <a:off x="7945279" y="1023089"/>
            <a:ext cx="3789987" cy="2610880"/>
          </a:xfrm>
          <a:prstGeom prst="rect">
            <a:avLst/>
          </a:prstGeom>
        </p:spPr>
      </p:pic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54F734E1-D352-12B9-8DA3-88F263B62CC0}"/>
              </a:ext>
            </a:extLst>
          </p:cNvPr>
          <p:cNvSpPr txBox="1">
            <a:spLocks/>
          </p:cNvSpPr>
          <p:nvPr/>
        </p:nvSpPr>
        <p:spPr>
          <a:xfrm>
            <a:off x="10377636" y="5041016"/>
            <a:ext cx="937294" cy="44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Class</a:t>
            </a:r>
            <a:endParaRPr lang="fa-IR" sz="2400" dirty="0"/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CCEC9E73-3B8F-E649-6C80-C1404047C560}"/>
              </a:ext>
            </a:extLst>
          </p:cNvPr>
          <p:cNvSpPr txBox="1">
            <a:spLocks/>
          </p:cNvSpPr>
          <p:nvPr/>
        </p:nvSpPr>
        <p:spPr>
          <a:xfrm>
            <a:off x="8887588" y="5041016"/>
            <a:ext cx="1383737" cy="44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9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Features</a:t>
            </a:r>
            <a:endParaRPr lang="fa-IR" sz="2400" dirty="0"/>
          </a:p>
        </p:txBody>
      </p:sp>
    </p:spTree>
    <p:extLst>
      <p:ext uri="{BB962C8B-B14F-4D97-AF65-F5344CB8AC3E}">
        <p14:creationId xmlns:p14="http://schemas.microsoft.com/office/powerpoint/2010/main" val="358702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3" grpId="0" build="p"/>
      <p:bldP spid="2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1E47-719F-5C0D-2D68-B6EFF42C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Types</a:t>
            </a:r>
            <a:r>
              <a:rPr lang="en-US" dirty="0"/>
              <a:t> of Generative Models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43BE-906A-C304-8ABB-2E9078BF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189"/>
            <a:ext cx="10515600" cy="4116115"/>
          </a:xfrm>
        </p:spPr>
        <p:txBody>
          <a:bodyPr/>
          <a:lstStyle/>
          <a:p>
            <a:r>
              <a:rPr lang="en-US" dirty="0"/>
              <a:t>GAN</a:t>
            </a:r>
          </a:p>
          <a:p>
            <a:r>
              <a:rPr lang="en-US" dirty="0" err="1"/>
              <a:t>PixelRNN</a:t>
            </a:r>
            <a:endParaRPr lang="en-US" dirty="0"/>
          </a:p>
          <a:p>
            <a:r>
              <a:rPr lang="en-US" dirty="0"/>
              <a:t>Normalizing Flow</a:t>
            </a:r>
          </a:p>
          <a:p>
            <a:r>
              <a:rPr lang="en-US" dirty="0">
                <a:solidFill>
                  <a:schemeClr val="accent4"/>
                </a:solidFill>
              </a:rPr>
              <a:t>VAE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47510-7FAE-7610-457E-018471BE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CBDA9-EF57-352B-6794-7645013D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13E43-636D-DC65-B795-52E18EE9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468428-59B1-6F49-2B54-3D1C975BF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fa-I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894BF-ABA4-154C-3604-115797DC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15" y="1311678"/>
            <a:ext cx="3886984" cy="1226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522D58-97EA-4F94-A515-5BD6154D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74" y="2955821"/>
            <a:ext cx="6450951" cy="1594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1DCA2D-9EFB-60ED-5044-C6C49B855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256" y="959856"/>
            <a:ext cx="2079120" cy="1930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98902B-C008-F226-964A-91EEE5013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515" y="4645652"/>
            <a:ext cx="4969768" cy="16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040C-2E11-B701-F366-B7B29D31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Applications</a:t>
            </a:r>
            <a:r>
              <a:rPr lang="en-US" dirty="0"/>
              <a:t> of Generative Models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FB8A-146F-FB3B-390D-170DF5D1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GauGAN</a:t>
            </a:r>
            <a:endParaRPr lang="en-US" dirty="0"/>
          </a:p>
          <a:p>
            <a:r>
              <a:rPr lang="en-US" dirty="0"/>
              <a:t>Image editing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BW to color</a:t>
            </a:r>
            <a:endParaRPr lang="fa-I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F134-2519-847B-9D4E-2A665870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B20DE-9352-9B3D-A466-82883119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E95A8-E75E-A36E-DFAE-3DE772B9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29257E-527F-1173-CB53-DC3EB18C5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fa-I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C962C0-6D0B-E06D-C493-3FBBF10C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71" y="5043845"/>
            <a:ext cx="2347095" cy="1132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E597F-738E-0478-FBAB-F67B48A2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52" y="5042963"/>
            <a:ext cx="1109414" cy="113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3C3C46-591F-CF01-3B7F-7F4656F49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03" y="5042963"/>
            <a:ext cx="1121741" cy="1134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E386978-FCE6-05CF-EA77-AE5CD31529D3}"/>
              </a:ext>
            </a:extLst>
          </p:cNvPr>
          <p:cNvGrpSpPr/>
          <p:nvPr/>
        </p:nvGrpSpPr>
        <p:grpSpPr>
          <a:xfrm>
            <a:off x="3820351" y="4797152"/>
            <a:ext cx="2707539" cy="1559198"/>
            <a:chOff x="6372546" y="3068961"/>
            <a:chExt cx="2891806" cy="16653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13D61ED-9D4C-5479-9B13-871FEDB00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9279" y="3068961"/>
              <a:ext cx="2205073" cy="166531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C61D9A1-684A-D1AA-6B7D-404C22C0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2546" y="3239665"/>
              <a:ext cx="623839" cy="22928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3F6AFEE-CE6C-6787-1A80-903E65267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326" y="4978145"/>
            <a:ext cx="2259904" cy="1378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06922A-3CC5-152B-085A-E640933BA5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43" y="1299990"/>
            <a:ext cx="5400601" cy="33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9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Outline</a:t>
            </a:r>
            <a:endParaRPr lang="en-US" dirty="0"/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07D741F-0B1B-E752-F560-3E69BB5159F7}"/>
              </a:ext>
            </a:extLst>
          </p:cNvPr>
          <p:cNvGrpSpPr/>
          <p:nvPr/>
        </p:nvGrpSpPr>
        <p:grpSpPr>
          <a:xfrm>
            <a:off x="912800" y="1840327"/>
            <a:ext cx="4455009" cy="1199551"/>
            <a:chOff x="912800" y="1840327"/>
            <a:chExt cx="4455009" cy="119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4428612-A87B-4554-14FF-DB20AFF7A424}"/>
                </a:ext>
              </a:extLst>
            </p:cNvPr>
            <p:cNvGrpSpPr/>
            <p:nvPr/>
          </p:nvGrpSpPr>
          <p:grpSpPr>
            <a:xfrm>
              <a:off x="912800" y="1840327"/>
              <a:ext cx="1467402" cy="1199551"/>
              <a:chOff x="1921112" y="114053"/>
              <a:chExt cx="8110307" cy="6629895"/>
            </a:xfrm>
          </p:grpSpPr>
          <p:sp>
            <p:nvSpPr>
              <p:cNvPr id="71" name="Figure">
                <a:extLst>
                  <a:ext uri="{FF2B5EF4-FFF2-40B4-BE49-F238E27FC236}">
                    <a16:creationId xmlns:a16="http://schemas.microsoft.com/office/drawing/2014/main" id="{D6FD2C6C-CE5E-B7E1-3AB0-4F82C62206ED}"/>
                  </a:ext>
                </a:extLst>
              </p:cNvPr>
              <p:cNvSpPr/>
              <p:nvPr/>
            </p:nvSpPr>
            <p:spPr>
              <a:xfrm>
                <a:off x="3867079" y="785076"/>
                <a:ext cx="4801950" cy="595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744" extrusionOk="0">
                    <a:moveTo>
                      <a:pt x="50" y="8912"/>
                    </a:moveTo>
                    <a:cubicBezTo>
                      <a:pt x="599" y="13351"/>
                      <a:pt x="9033" y="21184"/>
                      <a:pt x="14691" y="20725"/>
                    </a:cubicBezTo>
                    <a:cubicBezTo>
                      <a:pt x="20349" y="20265"/>
                      <a:pt x="21091" y="11684"/>
                      <a:pt x="20542" y="7246"/>
                    </a:cubicBezTo>
                    <a:cubicBezTo>
                      <a:pt x="19992" y="2808"/>
                      <a:pt x="14951" y="-416"/>
                      <a:pt x="9293" y="43"/>
                    </a:cubicBezTo>
                    <a:cubicBezTo>
                      <a:pt x="3636" y="503"/>
                      <a:pt x="-509" y="4474"/>
                      <a:pt x="50" y="8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2" name="Figure">
                <a:extLst>
                  <a:ext uri="{FF2B5EF4-FFF2-40B4-BE49-F238E27FC236}">
                    <a16:creationId xmlns:a16="http://schemas.microsoft.com/office/drawing/2014/main" id="{90911E8B-A235-415F-70A7-8F9276DDB7E2}"/>
                  </a:ext>
                </a:extLst>
              </p:cNvPr>
              <p:cNvSpPr/>
              <p:nvPr/>
            </p:nvSpPr>
            <p:spPr>
              <a:xfrm>
                <a:off x="2927648" y="1746876"/>
                <a:ext cx="7103771" cy="4829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9" h="18693" extrusionOk="0">
                    <a:moveTo>
                      <a:pt x="245" y="15021"/>
                    </a:moveTo>
                    <a:cubicBezTo>
                      <a:pt x="1306" y="18233"/>
                      <a:pt x="6123" y="19289"/>
                      <a:pt x="10101" y="18380"/>
                    </a:cubicBezTo>
                    <a:cubicBezTo>
                      <a:pt x="14080" y="17471"/>
                      <a:pt x="20377" y="13324"/>
                      <a:pt x="19507" y="5836"/>
                    </a:cubicBezTo>
                    <a:cubicBezTo>
                      <a:pt x="19168" y="2918"/>
                      <a:pt x="16966" y="-2311"/>
                      <a:pt x="8751" y="1135"/>
                    </a:cubicBezTo>
                    <a:cubicBezTo>
                      <a:pt x="4192" y="3048"/>
                      <a:pt x="-1223" y="10588"/>
                      <a:pt x="245" y="15021"/>
                    </a:cubicBezTo>
                    <a:close/>
                  </a:path>
                </a:pathLst>
              </a:custGeom>
              <a:solidFill>
                <a:srgbClr val="8DB1C4">
                  <a:alpha val="80000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3" name="Figure">
                <a:extLst>
                  <a:ext uri="{FF2B5EF4-FFF2-40B4-BE49-F238E27FC236}">
                    <a16:creationId xmlns:a16="http://schemas.microsoft.com/office/drawing/2014/main" id="{0AA11F93-7879-72AC-90BF-993B47BB1A85}"/>
                  </a:ext>
                </a:extLst>
              </p:cNvPr>
              <p:cNvSpPr/>
              <p:nvPr/>
            </p:nvSpPr>
            <p:spPr>
              <a:xfrm>
                <a:off x="2368461" y="1388997"/>
                <a:ext cx="6998772" cy="481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7130"/>
                    </a:moveTo>
                    <a:cubicBezTo>
                      <a:pt x="0" y="12861"/>
                      <a:pt x="8015" y="19116"/>
                      <a:pt x="12433" y="19116"/>
                    </a:cubicBezTo>
                    <a:cubicBezTo>
                      <a:pt x="16851" y="19116"/>
                      <a:pt x="21600" y="12861"/>
                      <a:pt x="21600" y="7130"/>
                    </a:cubicBezTo>
                    <a:cubicBezTo>
                      <a:pt x="21600" y="1399"/>
                      <a:pt x="19736" y="-2484"/>
                      <a:pt x="13206" y="1861"/>
                    </a:cubicBezTo>
                    <a:cubicBezTo>
                      <a:pt x="9285" y="4482"/>
                      <a:pt x="0" y="1399"/>
                      <a:pt x="0" y="713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 hangingPunct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3600" b="1" kern="0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sym typeface="Gill Sans"/>
                  </a:rPr>
                  <a:t>1</a:t>
                </a: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4" name="Figure">
                <a:extLst>
                  <a:ext uri="{FF2B5EF4-FFF2-40B4-BE49-F238E27FC236}">
                    <a16:creationId xmlns:a16="http://schemas.microsoft.com/office/drawing/2014/main" id="{5C949E4C-B554-BEA9-5BFA-CEC33EA820BB}"/>
                  </a:ext>
                </a:extLst>
              </p:cNvPr>
              <p:cNvSpPr/>
              <p:nvPr/>
            </p:nvSpPr>
            <p:spPr>
              <a:xfrm>
                <a:off x="6730112" y="114053"/>
                <a:ext cx="1313884" cy="1186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5" h="19060" extrusionOk="0">
                    <a:moveTo>
                      <a:pt x="1251" y="17706"/>
                    </a:moveTo>
                    <a:cubicBezTo>
                      <a:pt x="3633" y="20258"/>
                      <a:pt x="13007" y="19180"/>
                      <a:pt x="16737" y="14651"/>
                    </a:cubicBezTo>
                    <a:cubicBezTo>
                      <a:pt x="20468" y="10087"/>
                      <a:pt x="17145" y="3797"/>
                      <a:pt x="14794" y="1210"/>
                    </a:cubicBezTo>
                    <a:cubicBezTo>
                      <a:pt x="12411" y="-1342"/>
                      <a:pt x="7458" y="275"/>
                      <a:pt x="3727" y="4804"/>
                    </a:cubicBezTo>
                    <a:cubicBezTo>
                      <a:pt x="-3" y="9368"/>
                      <a:pt x="-1132" y="15155"/>
                      <a:pt x="1251" y="17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5" name="Figure">
                <a:extLst>
                  <a:ext uri="{FF2B5EF4-FFF2-40B4-BE49-F238E27FC236}">
                    <a16:creationId xmlns:a16="http://schemas.microsoft.com/office/drawing/2014/main" id="{BF57DF32-A388-755F-DB6D-7306030E2CA7}"/>
                  </a:ext>
                </a:extLst>
              </p:cNvPr>
              <p:cNvSpPr/>
              <p:nvPr/>
            </p:nvSpPr>
            <p:spPr>
              <a:xfrm>
                <a:off x="1921112" y="4207292"/>
                <a:ext cx="875650" cy="89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8" h="18770" extrusionOk="0">
                    <a:moveTo>
                      <a:pt x="18567" y="15982"/>
                    </a:moveTo>
                    <a:cubicBezTo>
                      <a:pt x="20371" y="12782"/>
                      <a:pt x="17299" y="3276"/>
                      <a:pt x="12326" y="688"/>
                    </a:cubicBezTo>
                    <a:cubicBezTo>
                      <a:pt x="7352" y="-1900"/>
                      <a:pt x="2379" y="3418"/>
                      <a:pt x="575" y="6665"/>
                    </a:cubicBezTo>
                    <a:cubicBezTo>
                      <a:pt x="-1229" y="9865"/>
                      <a:pt x="1355" y="14571"/>
                      <a:pt x="6329" y="17159"/>
                    </a:cubicBezTo>
                    <a:cubicBezTo>
                      <a:pt x="11253" y="19700"/>
                      <a:pt x="16763" y="19182"/>
                      <a:pt x="18567" y="159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6" name="Figure">
                <a:extLst>
                  <a:ext uri="{FF2B5EF4-FFF2-40B4-BE49-F238E27FC236}">
                    <a16:creationId xmlns:a16="http://schemas.microsoft.com/office/drawing/2014/main" id="{6B787B4D-C10F-1B92-9C1D-25A3C5A74633}"/>
                  </a:ext>
                </a:extLst>
              </p:cNvPr>
              <p:cNvSpPr/>
              <p:nvPr/>
            </p:nvSpPr>
            <p:spPr>
              <a:xfrm>
                <a:off x="8765547" y="1031118"/>
                <a:ext cx="604493" cy="575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18783" extrusionOk="0">
                    <a:moveTo>
                      <a:pt x="402" y="2508"/>
                    </a:moveTo>
                    <a:cubicBezTo>
                      <a:pt x="-1232" y="5646"/>
                      <a:pt x="2321" y="15132"/>
                      <a:pt x="7365" y="17978"/>
                    </a:cubicBezTo>
                    <a:cubicBezTo>
                      <a:pt x="12410" y="20751"/>
                      <a:pt x="17100" y="15716"/>
                      <a:pt x="18734" y="12651"/>
                    </a:cubicBezTo>
                    <a:cubicBezTo>
                      <a:pt x="20368" y="9513"/>
                      <a:pt x="17597" y="4770"/>
                      <a:pt x="12481" y="1997"/>
                    </a:cubicBezTo>
                    <a:cubicBezTo>
                      <a:pt x="7436" y="-849"/>
                      <a:pt x="2036" y="-630"/>
                      <a:pt x="402" y="25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3D01105-6ADA-37CD-5CC2-2677785B28B6}"/>
                </a:ext>
              </a:extLst>
            </p:cNvPr>
            <p:cNvGrpSpPr/>
            <p:nvPr/>
          </p:nvGrpSpPr>
          <p:grpSpPr>
            <a:xfrm>
              <a:off x="2385723" y="1946044"/>
              <a:ext cx="2982086" cy="814826"/>
              <a:chOff x="2385722" y="1946044"/>
              <a:chExt cx="2982086" cy="81482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55A777-6834-F706-F6F4-620E7D8B1698}"/>
                  </a:ext>
                </a:extLst>
              </p:cNvPr>
              <p:cNvSpPr txBox="1"/>
              <p:nvPr/>
            </p:nvSpPr>
            <p:spPr>
              <a:xfrm>
                <a:off x="2385722" y="1946044"/>
                <a:ext cx="2982086" cy="553998"/>
              </a:xfrm>
              <a:prstGeom prst="rect">
                <a:avLst/>
              </a:prstGeom>
              <a:noFill/>
            </p:spPr>
            <p:txBody>
              <a:bodyPr wrap="square" tIns="182880" bIns="0" rtlCol="0" anchor="b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Introduction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9564B6-BD42-8E2C-C006-2F6DF541860E}"/>
                  </a:ext>
                </a:extLst>
              </p:cNvPr>
              <p:cNvSpPr txBox="1"/>
              <p:nvPr/>
            </p:nvSpPr>
            <p:spPr>
              <a:xfrm>
                <a:off x="2385722" y="2483871"/>
                <a:ext cx="2982086" cy="27699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Generative model?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837185-9304-E9AD-6D38-FCE18DB0A475}"/>
              </a:ext>
            </a:extLst>
          </p:cNvPr>
          <p:cNvGrpSpPr/>
          <p:nvPr/>
        </p:nvGrpSpPr>
        <p:grpSpPr>
          <a:xfrm>
            <a:off x="912801" y="4049491"/>
            <a:ext cx="4455008" cy="1199551"/>
            <a:chOff x="912800" y="3339974"/>
            <a:chExt cx="4455008" cy="119955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FC062CA-3EAA-9797-C027-4ECFED3DA03C}"/>
                </a:ext>
              </a:extLst>
            </p:cNvPr>
            <p:cNvGrpSpPr/>
            <p:nvPr/>
          </p:nvGrpSpPr>
          <p:grpSpPr>
            <a:xfrm>
              <a:off x="912800" y="3339974"/>
              <a:ext cx="1467402" cy="1199551"/>
              <a:chOff x="1921112" y="114053"/>
              <a:chExt cx="8110307" cy="6629895"/>
            </a:xfrm>
          </p:grpSpPr>
          <p:sp>
            <p:nvSpPr>
              <p:cNvPr id="102" name="Figure">
                <a:extLst>
                  <a:ext uri="{FF2B5EF4-FFF2-40B4-BE49-F238E27FC236}">
                    <a16:creationId xmlns:a16="http://schemas.microsoft.com/office/drawing/2014/main" id="{A78B628B-C0AC-785E-2222-C40A8138FF63}"/>
                  </a:ext>
                </a:extLst>
              </p:cNvPr>
              <p:cNvSpPr/>
              <p:nvPr/>
            </p:nvSpPr>
            <p:spPr>
              <a:xfrm>
                <a:off x="3867079" y="785076"/>
                <a:ext cx="4801950" cy="595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744" extrusionOk="0">
                    <a:moveTo>
                      <a:pt x="50" y="8912"/>
                    </a:moveTo>
                    <a:cubicBezTo>
                      <a:pt x="599" y="13351"/>
                      <a:pt x="9033" y="21184"/>
                      <a:pt x="14691" y="20725"/>
                    </a:cubicBezTo>
                    <a:cubicBezTo>
                      <a:pt x="20349" y="20265"/>
                      <a:pt x="21091" y="11684"/>
                      <a:pt x="20542" y="7246"/>
                    </a:cubicBezTo>
                    <a:cubicBezTo>
                      <a:pt x="19992" y="2808"/>
                      <a:pt x="14951" y="-416"/>
                      <a:pt x="9293" y="43"/>
                    </a:cubicBezTo>
                    <a:cubicBezTo>
                      <a:pt x="3636" y="503"/>
                      <a:pt x="-509" y="4474"/>
                      <a:pt x="50" y="8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3" name="Figure">
                <a:extLst>
                  <a:ext uri="{FF2B5EF4-FFF2-40B4-BE49-F238E27FC236}">
                    <a16:creationId xmlns:a16="http://schemas.microsoft.com/office/drawing/2014/main" id="{49C3194D-A318-74E0-B2B7-57BC5CC233F2}"/>
                  </a:ext>
                </a:extLst>
              </p:cNvPr>
              <p:cNvSpPr/>
              <p:nvPr/>
            </p:nvSpPr>
            <p:spPr>
              <a:xfrm>
                <a:off x="2927648" y="1746876"/>
                <a:ext cx="7103771" cy="4829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9" h="18693" extrusionOk="0">
                    <a:moveTo>
                      <a:pt x="245" y="15021"/>
                    </a:moveTo>
                    <a:cubicBezTo>
                      <a:pt x="1306" y="18233"/>
                      <a:pt x="6123" y="19289"/>
                      <a:pt x="10101" y="18380"/>
                    </a:cubicBezTo>
                    <a:cubicBezTo>
                      <a:pt x="14080" y="17471"/>
                      <a:pt x="20377" y="13324"/>
                      <a:pt x="19507" y="5836"/>
                    </a:cubicBezTo>
                    <a:cubicBezTo>
                      <a:pt x="19168" y="2918"/>
                      <a:pt x="16966" y="-2311"/>
                      <a:pt x="8751" y="1135"/>
                    </a:cubicBezTo>
                    <a:cubicBezTo>
                      <a:pt x="4192" y="3048"/>
                      <a:pt x="-1223" y="10588"/>
                      <a:pt x="245" y="15021"/>
                    </a:cubicBezTo>
                    <a:close/>
                  </a:path>
                </a:pathLst>
              </a:custGeom>
              <a:solidFill>
                <a:srgbClr val="8DB1C4">
                  <a:alpha val="80000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4" name="Figure">
                <a:extLst>
                  <a:ext uri="{FF2B5EF4-FFF2-40B4-BE49-F238E27FC236}">
                    <a16:creationId xmlns:a16="http://schemas.microsoft.com/office/drawing/2014/main" id="{2DCAD8EF-6DBA-3A57-068D-43EA28412DE6}"/>
                  </a:ext>
                </a:extLst>
              </p:cNvPr>
              <p:cNvSpPr/>
              <p:nvPr/>
            </p:nvSpPr>
            <p:spPr>
              <a:xfrm>
                <a:off x="2368461" y="1388997"/>
                <a:ext cx="6998772" cy="481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7130"/>
                    </a:moveTo>
                    <a:cubicBezTo>
                      <a:pt x="0" y="12861"/>
                      <a:pt x="8015" y="19116"/>
                      <a:pt x="12433" y="19116"/>
                    </a:cubicBezTo>
                    <a:cubicBezTo>
                      <a:pt x="16851" y="19116"/>
                      <a:pt x="21600" y="12861"/>
                      <a:pt x="21600" y="7130"/>
                    </a:cubicBezTo>
                    <a:cubicBezTo>
                      <a:pt x="21600" y="1399"/>
                      <a:pt x="19736" y="-2484"/>
                      <a:pt x="13206" y="1861"/>
                    </a:cubicBezTo>
                    <a:cubicBezTo>
                      <a:pt x="9285" y="4482"/>
                      <a:pt x="0" y="1399"/>
                      <a:pt x="0" y="713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 hangingPunct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3600" b="1" kern="0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sym typeface="Gill Sans"/>
                  </a:rPr>
                  <a:t>2</a:t>
                </a: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5" name="Figure">
                <a:extLst>
                  <a:ext uri="{FF2B5EF4-FFF2-40B4-BE49-F238E27FC236}">
                    <a16:creationId xmlns:a16="http://schemas.microsoft.com/office/drawing/2014/main" id="{D51F3C2D-38C1-AEE3-A598-710A94ED6E98}"/>
                  </a:ext>
                </a:extLst>
              </p:cNvPr>
              <p:cNvSpPr/>
              <p:nvPr/>
            </p:nvSpPr>
            <p:spPr>
              <a:xfrm>
                <a:off x="6730112" y="114053"/>
                <a:ext cx="1313884" cy="1186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5" h="19060" extrusionOk="0">
                    <a:moveTo>
                      <a:pt x="1251" y="17706"/>
                    </a:moveTo>
                    <a:cubicBezTo>
                      <a:pt x="3633" y="20258"/>
                      <a:pt x="13007" y="19180"/>
                      <a:pt x="16737" y="14651"/>
                    </a:cubicBezTo>
                    <a:cubicBezTo>
                      <a:pt x="20468" y="10087"/>
                      <a:pt x="17145" y="3797"/>
                      <a:pt x="14794" y="1210"/>
                    </a:cubicBezTo>
                    <a:cubicBezTo>
                      <a:pt x="12411" y="-1342"/>
                      <a:pt x="7458" y="275"/>
                      <a:pt x="3727" y="4804"/>
                    </a:cubicBezTo>
                    <a:cubicBezTo>
                      <a:pt x="-3" y="9368"/>
                      <a:pt x="-1132" y="15155"/>
                      <a:pt x="1251" y="17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6" name="Figure">
                <a:extLst>
                  <a:ext uri="{FF2B5EF4-FFF2-40B4-BE49-F238E27FC236}">
                    <a16:creationId xmlns:a16="http://schemas.microsoft.com/office/drawing/2014/main" id="{C307B661-28F6-5EB2-48B7-86DF2C1981DB}"/>
                  </a:ext>
                </a:extLst>
              </p:cNvPr>
              <p:cNvSpPr/>
              <p:nvPr/>
            </p:nvSpPr>
            <p:spPr>
              <a:xfrm>
                <a:off x="1921112" y="4207292"/>
                <a:ext cx="875650" cy="89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8" h="18770" extrusionOk="0">
                    <a:moveTo>
                      <a:pt x="18567" y="15982"/>
                    </a:moveTo>
                    <a:cubicBezTo>
                      <a:pt x="20371" y="12782"/>
                      <a:pt x="17299" y="3276"/>
                      <a:pt x="12326" y="688"/>
                    </a:cubicBezTo>
                    <a:cubicBezTo>
                      <a:pt x="7352" y="-1900"/>
                      <a:pt x="2379" y="3418"/>
                      <a:pt x="575" y="6665"/>
                    </a:cubicBezTo>
                    <a:cubicBezTo>
                      <a:pt x="-1229" y="9865"/>
                      <a:pt x="1355" y="14571"/>
                      <a:pt x="6329" y="17159"/>
                    </a:cubicBezTo>
                    <a:cubicBezTo>
                      <a:pt x="11253" y="19700"/>
                      <a:pt x="16763" y="19182"/>
                      <a:pt x="18567" y="159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7" name="Figure">
                <a:extLst>
                  <a:ext uri="{FF2B5EF4-FFF2-40B4-BE49-F238E27FC236}">
                    <a16:creationId xmlns:a16="http://schemas.microsoft.com/office/drawing/2014/main" id="{055918A9-BD6F-703D-AC7E-5C191F142910}"/>
                  </a:ext>
                </a:extLst>
              </p:cNvPr>
              <p:cNvSpPr/>
              <p:nvPr/>
            </p:nvSpPr>
            <p:spPr>
              <a:xfrm>
                <a:off x="8765547" y="1031118"/>
                <a:ext cx="604493" cy="575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18783" extrusionOk="0">
                    <a:moveTo>
                      <a:pt x="402" y="2508"/>
                    </a:moveTo>
                    <a:cubicBezTo>
                      <a:pt x="-1232" y="5646"/>
                      <a:pt x="2321" y="15132"/>
                      <a:pt x="7365" y="17978"/>
                    </a:cubicBezTo>
                    <a:cubicBezTo>
                      <a:pt x="12410" y="20751"/>
                      <a:pt x="17100" y="15716"/>
                      <a:pt x="18734" y="12651"/>
                    </a:cubicBezTo>
                    <a:cubicBezTo>
                      <a:pt x="20368" y="9513"/>
                      <a:pt x="17597" y="4770"/>
                      <a:pt x="12481" y="1997"/>
                    </a:cubicBezTo>
                    <a:cubicBezTo>
                      <a:pt x="7436" y="-849"/>
                      <a:pt x="2036" y="-630"/>
                      <a:pt x="402" y="25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74699BD-C36B-0DEA-BA77-FD70D6A5B516}"/>
                </a:ext>
              </a:extLst>
            </p:cNvPr>
            <p:cNvGrpSpPr/>
            <p:nvPr/>
          </p:nvGrpSpPr>
          <p:grpSpPr>
            <a:xfrm>
              <a:off x="2385722" y="3449044"/>
              <a:ext cx="2982086" cy="814826"/>
              <a:chOff x="2385722" y="1946044"/>
              <a:chExt cx="2982086" cy="81482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0F85F91-FAC4-7632-3FB7-72B578701527}"/>
                  </a:ext>
                </a:extLst>
              </p:cNvPr>
              <p:cNvSpPr txBox="1"/>
              <p:nvPr/>
            </p:nvSpPr>
            <p:spPr>
              <a:xfrm>
                <a:off x="2385722" y="1946044"/>
                <a:ext cx="2982086" cy="553998"/>
              </a:xfrm>
              <a:prstGeom prst="rect">
                <a:avLst/>
              </a:prstGeom>
              <a:noFill/>
            </p:spPr>
            <p:txBody>
              <a:bodyPr wrap="square" tIns="182880" bIns="0" rtlCol="0" anchor="b">
                <a:spAutoFit/>
              </a:bodyPr>
              <a:lstStyle/>
              <a:p>
                <a:r>
                  <a:rPr lang="en-US" sz="2400" b="1" dirty="0" err="1">
                    <a:solidFill>
                      <a:schemeClr val="accent1"/>
                    </a:solidFill>
                  </a:rPr>
                  <a:t>AutoEncoder</a:t>
                </a: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9AEB597-6DFD-D73D-3858-80835D2371DE}"/>
                  </a:ext>
                </a:extLst>
              </p:cNvPr>
              <p:cNvSpPr txBox="1"/>
              <p:nvPr/>
            </p:nvSpPr>
            <p:spPr>
              <a:xfrm>
                <a:off x="2385722" y="2483871"/>
                <a:ext cx="2982086" cy="27699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Unlabeled data encoder</a:t>
                </a: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D115296-1103-DA26-1B60-B8CBB395358F}"/>
              </a:ext>
            </a:extLst>
          </p:cNvPr>
          <p:cNvGrpSpPr/>
          <p:nvPr/>
        </p:nvGrpSpPr>
        <p:grpSpPr>
          <a:xfrm>
            <a:off x="6818468" y="1835574"/>
            <a:ext cx="4750140" cy="1204248"/>
            <a:chOff x="912800" y="4839622"/>
            <a:chExt cx="4750140" cy="1204248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F72299-DCC3-223C-2F5E-183CBF24BD9E}"/>
                </a:ext>
              </a:extLst>
            </p:cNvPr>
            <p:cNvGrpSpPr/>
            <p:nvPr/>
          </p:nvGrpSpPr>
          <p:grpSpPr>
            <a:xfrm>
              <a:off x="912800" y="4839622"/>
              <a:ext cx="1467402" cy="1199551"/>
              <a:chOff x="1921112" y="114053"/>
              <a:chExt cx="8110307" cy="6629895"/>
            </a:xfrm>
          </p:grpSpPr>
          <p:sp>
            <p:nvSpPr>
              <p:cNvPr id="113" name="Figure">
                <a:extLst>
                  <a:ext uri="{FF2B5EF4-FFF2-40B4-BE49-F238E27FC236}">
                    <a16:creationId xmlns:a16="http://schemas.microsoft.com/office/drawing/2014/main" id="{0133B79F-CEC1-48DB-3FCE-C6FDAA2155D5}"/>
                  </a:ext>
                </a:extLst>
              </p:cNvPr>
              <p:cNvSpPr/>
              <p:nvPr/>
            </p:nvSpPr>
            <p:spPr>
              <a:xfrm>
                <a:off x="3867079" y="785076"/>
                <a:ext cx="4801950" cy="595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744" extrusionOk="0">
                    <a:moveTo>
                      <a:pt x="50" y="8912"/>
                    </a:moveTo>
                    <a:cubicBezTo>
                      <a:pt x="599" y="13351"/>
                      <a:pt x="9033" y="21184"/>
                      <a:pt x="14691" y="20725"/>
                    </a:cubicBezTo>
                    <a:cubicBezTo>
                      <a:pt x="20349" y="20265"/>
                      <a:pt x="21091" y="11684"/>
                      <a:pt x="20542" y="7246"/>
                    </a:cubicBezTo>
                    <a:cubicBezTo>
                      <a:pt x="19992" y="2808"/>
                      <a:pt x="14951" y="-416"/>
                      <a:pt x="9293" y="43"/>
                    </a:cubicBezTo>
                    <a:cubicBezTo>
                      <a:pt x="3636" y="503"/>
                      <a:pt x="-509" y="4474"/>
                      <a:pt x="50" y="8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" name="Figure">
                <a:extLst>
                  <a:ext uri="{FF2B5EF4-FFF2-40B4-BE49-F238E27FC236}">
                    <a16:creationId xmlns:a16="http://schemas.microsoft.com/office/drawing/2014/main" id="{F123C480-1E78-3CF1-98E8-0888272A4DB8}"/>
                  </a:ext>
                </a:extLst>
              </p:cNvPr>
              <p:cNvSpPr/>
              <p:nvPr/>
            </p:nvSpPr>
            <p:spPr>
              <a:xfrm>
                <a:off x="2927648" y="1746876"/>
                <a:ext cx="7103771" cy="4829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9" h="18693" extrusionOk="0">
                    <a:moveTo>
                      <a:pt x="245" y="15021"/>
                    </a:moveTo>
                    <a:cubicBezTo>
                      <a:pt x="1306" y="18233"/>
                      <a:pt x="6123" y="19289"/>
                      <a:pt x="10101" y="18380"/>
                    </a:cubicBezTo>
                    <a:cubicBezTo>
                      <a:pt x="14080" y="17471"/>
                      <a:pt x="20377" y="13324"/>
                      <a:pt x="19507" y="5836"/>
                    </a:cubicBezTo>
                    <a:cubicBezTo>
                      <a:pt x="19168" y="2918"/>
                      <a:pt x="16966" y="-2311"/>
                      <a:pt x="8751" y="1135"/>
                    </a:cubicBezTo>
                    <a:cubicBezTo>
                      <a:pt x="4192" y="3048"/>
                      <a:pt x="-1223" y="10588"/>
                      <a:pt x="245" y="15021"/>
                    </a:cubicBezTo>
                    <a:close/>
                  </a:path>
                </a:pathLst>
              </a:custGeom>
              <a:solidFill>
                <a:srgbClr val="8DB1C4">
                  <a:alpha val="80000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5" name="Figure">
                <a:extLst>
                  <a:ext uri="{FF2B5EF4-FFF2-40B4-BE49-F238E27FC236}">
                    <a16:creationId xmlns:a16="http://schemas.microsoft.com/office/drawing/2014/main" id="{6F7BDD6A-D708-8F27-332A-67106083FE57}"/>
                  </a:ext>
                </a:extLst>
              </p:cNvPr>
              <p:cNvSpPr/>
              <p:nvPr/>
            </p:nvSpPr>
            <p:spPr>
              <a:xfrm>
                <a:off x="2368461" y="1388997"/>
                <a:ext cx="6998772" cy="481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7130"/>
                    </a:moveTo>
                    <a:cubicBezTo>
                      <a:pt x="0" y="12861"/>
                      <a:pt x="8015" y="19116"/>
                      <a:pt x="12433" y="19116"/>
                    </a:cubicBezTo>
                    <a:cubicBezTo>
                      <a:pt x="16851" y="19116"/>
                      <a:pt x="21600" y="12861"/>
                      <a:pt x="21600" y="7130"/>
                    </a:cubicBezTo>
                    <a:cubicBezTo>
                      <a:pt x="21600" y="1399"/>
                      <a:pt x="19736" y="-2484"/>
                      <a:pt x="13206" y="1861"/>
                    </a:cubicBezTo>
                    <a:cubicBezTo>
                      <a:pt x="9285" y="4482"/>
                      <a:pt x="0" y="1399"/>
                      <a:pt x="0" y="713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 hangingPunct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3600" b="1" kern="0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sym typeface="Gill Sans"/>
                  </a:rPr>
                  <a:t>3</a:t>
                </a: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6" name="Figure">
                <a:extLst>
                  <a:ext uri="{FF2B5EF4-FFF2-40B4-BE49-F238E27FC236}">
                    <a16:creationId xmlns:a16="http://schemas.microsoft.com/office/drawing/2014/main" id="{4BE9F927-DE4E-48C3-3A86-607DE7CAA3AE}"/>
                  </a:ext>
                </a:extLst>
              </p:cNvPr>
              <p:cNvSpPr/>
              <p:nvPr/>
            </p:nvSpPr>
            <p:spPr>
              <a:xfrm>
                <a:off x="6730112" y="114053"/>
                <a:ext cx="1313884" cy="1186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15" h="19060" extrusionOk="0">
                    <a:moveTo>
                      <a:pt x="1251" y="17706"/>
                    </a:moveTo>
                    <a:cubicBezTo>
                      <a:pt x="3633" y="20258"/>
                      <a:pt x="13007" y="19180"/>
                      <a:pt x="16737" y="14651"/>
                    </a:cubicBezTo>
                    <a:cubicBezTo>
                      <a:pt x="20468" y="10087"/>
                      <a:pt x="17145" y="3797"/>
                      <a:pt x="14794" y="1210"/>
                    </a:cubicBezTo>
                    <a:cubicBezTo>
                      <a:pt x="12411" y="-1342"/>
                      <a:pt x="7458" y="275"/>
                      <a:pt x="3727" y="4804"/>
                    </a:cubicBezTo>
                    <a:cubicBezTo>
                      <a:pt x="-3" y="9368"/>
                      <a:pt x="-1132" y="15155"/>
                      <a:pt x="1251" y="17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7" name="Figure">
                <a:extLst>
                  <a:ext uri="{FF2B5EF4-FFF2-40B4-BE49-F238E27FC236}">
                    <a16:creationId xmlns:a16="http://schemas.microsoft.com/office/drawing/2014/main" id="{BEAF6DD3-18C9-5EFA-98A1-297FEC98706C}"/>
                  </a:ext>
                </a:extLst>
              </p:cNvPr>
              <p:cNvSpPr/>
              <p:nvPr/>
            </p:nvSpPr>
            <p:spPr>
              <a:xfrm>
                <a:off x="1921112" y="4207292"/>
                <a:ext cx="875650" cy="89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8" h="18770" extrusionOk="0">
                    <a:moveTo>
                      <a:pt x="18567" y="15982"/>
                    </a:moveTo>
                    <a:cubicBezTo>
                      <a:pt x="20371" y="12782"/>
                      <a:pt x="17299" y="3276"/>
                      <a:pt x="12326" y="688"/>
                    </a:cubicBezTo>
                    <a:cubicBezTo>
                      <a:pt x="7352" y="-1900"/>
                      <a:pt x="2379" y="3418"/>
                      <a:pt x="575" y="6665"/>
                    </a:cubicBezTo>
                    <a:cubicBezTo>
                      <a:pt x="-1229" y="9865"/>
                      <a:pt x="1355" y="14571"/>
                      <a:pt x="6329" y="17159"/>
                    </a:cubicBezTo>
                    <a:cubicBezTo>
                      <a:pt x="11253" y="19700"/>
                      <a:pt x="16763" y="19182"/>
                      <a:pt x="18567" y="159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8" name="Figure">
                <a:extLst>
                  <a:ext uri="{FF2B5EF4-FFF2-40B4-BE49-F238E27FC236}">
                    <a16:creationId xmlns:a16="http://schemas.microsoft.com/office/drawing/2014/main" id="{DF5DEB3B-9EC8-71BD-8E77-5BF263C89A6B}"/>
                  </a:ext>
                </a:extLst>
              </p:cNvPr>
              <p:cNvSpPr/>
              <p:nvPr/>
            </p:nvSpPr>
            <p:spPr>
              <a:xfrm>
                <a:off x="8765547" y="1031118"/>
                <a:ext cx="604493" cy="575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18783" extrusionOk="0">
                    <a:moveTo>
                      <a:pt x="402" y="2508"/>
                    </a:moveTo>
                    <a:cubicBezTo>
                      <a:pt x="-1232" y="5646"/>
                      <a:pt x="2321" y="15132"/>
                      <a:pt x="7365" y="17978"/>
                    </a:cubicBezTo>
                    <a:cubicBezTo>
                      <a:pt x="12410" y="20751"/>
                      <a:pt x="17100" y="15716"/>
                      <a:pt x="18734" y="12651"/>
                    </a:cubicBezTo>
                    <a:cubicBezTo>
                      <a:pt x="20368" y="9513"/>
                      <a:pt x="17597" y="4770"/>
                      <a:pt x="12481" y="1997"/>
                    </a:cubicBezTo>
                    <a:cubicBezTo>
                      <a:pt x="7436" y="-849"/>
                      <a:pt x="2036" y="-630"/>
                      <a:pt x="402" y="25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ctr" defTabSz="457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E48EDD-2C29-54AE-7725-47776E7BADB7}"/>
                </a:ext>
              </a:extLst>
            </p:cNvPr>
            <p:cNvGrpSpPr/>
            <p:nvPr/>
          </p:nvGrpSpPr>
          <p:grpSpPr>
            <a:xfrm>
              <a:off x="2385722" y="4952045"/>
              <a:ext cx="3277218" cy="1091825"/>
              <a:chOff x="2385722" y="1946044"/>
              <a:chExt cx="3277218" cy="1091825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158837D-4484-5096-27DC-3BEB7DCB9E8C}"/>
                  </a:ext>
                </a:extLst>
              </p:cNvPr>
              <p:cNvSpPr txBox="1"/>
              <p:nvPr/>
            </p:nvSpPr>
            <p:spPr>
              <a:xfrm>
                <a:off x="2385722" y="1946044"/>
                <a:ext cx="3277218" cy="553998"/>
              </a:xfrm>
              <a:prstGeom prst="rect">
                <a:avLst/>
              </a:prstGeom>
              <a:noFill/>
            </p:spPr>
            <p:txBody>
              <a:bodyPr wrap="square" tIns="182880" bIns="0" rtlCol="0" anchor="b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Variational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AutoEncoder</a:t>
                </a: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BCA408-781F-A2FB-041C-88243F2A9C9F}"/>
                  </a:ext>
                </a:extLst>
              </p:cNvPr>
              <p:cNvSpPr txBox="1"/>
              <p:nvPr/>
            </p:nvSpPr>
            <p:spPr>
              <a:xfrm>
                <a:off x="2385722" y="2483871"/>
                <a:ext cx="2982086" cy="553998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 generative variant of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AutoEncoder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93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solidFill>
                  <a:schemeClr val="accent1"/>
                </a:solidFill>
              </a:rPr>
              <a:t>AutoEncoder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AutoEncoder</a:t>
            </a:r>
            <a:r>
              <a:rPr lang="en-US" dirty="0"/>
              <a:t> and how does it work?</a:t>
            </a:r>
          </a:p>
          <a:p>
            <a:r>
              <a:rPr lang="en-US" dirty="0" err="1"/>
              <a:t>AutoEncoder</a:t>
            </a:r>
            <a:r>
              <a:rPr lang="en-US" dirty="0"/>
              <a:t> architecture and applications</a:t>
            </a:r>
          </a:p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B0035C2-63E7-4487-BB47-6BDED880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A57529-3A9C-4A1E-AFCB-20F42083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9</a:t>
            </a:fld>
            <a:endParaRPr lang="en-US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81E9DD0-1B4A-F25D-83A5-24CFAD055D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7" t="9740" r="10292" b="5115"/>
          <a:stretch/>
        </p:blipFill>
        <p:spPr>
          <a:xfrm>
            <a:off x="6831385" y="0"/>
            <a:ext cx="5360617" cy="3642236"/>
          </a:xfrm>
        </p:spPr>
      </p:pic>
    </p:spTree>
    <p:extLst>
      <p:ext uri="{BB962C8B-B14F-4D97-AF65-F5344CB8AC3E}">
        <p14:creationId xmlns:p14="http://schemas.microsoft.com/office/powerpoint/2010/main" val="2754731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73349</TotalTime>
  <Words>432</Words>
  <Application>Microsoft Office PowerPoint</Application>
  <PresentationFormat>Widescreen</PresentationFormat>
  <Paragraphs>164</Paragraphs>
  <Slides>19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Gill Sans</vt:lpstr>
      <vt:lpstr>Open Sans</vt:lpstr>
      <vt:lpstr>Open Sans Light</vt:lpstr>
      <vt:lpstr>Custom Design</vt:lpstr>
      <vt:lpstr>Showeet theme</vt:lpstr>
      <vt:lpstr>showeet</vt:lpstr>
      <vt:lpstr>Generative Models and VAE</vt:lpstr>
      <vt:lpstr>Outline</vt:lpstr>
      <vt:lpstr>Introduction</vt:lpstr>
      <vt:lpstr>Discriminative Models</vt:lpstr>
      <vt:lpstr>Generative Models</vt:lpstr>
      <vt:lpstr>Types of Generative Models</vt:lpstr>
      <vt:lpstr>Applications of Generative Models</vt:lpstr>
      <vt:lpstr>Outline</vt:lpstr>
      <vt:lpstr>AutoEncoder</vt:lpstr>
      <vt:lpstr>AutoEncoder Definition  </vt:lpstr>
      <vt:lpstr>AutoEncoder Architecture</vt:lpstr>
      <vt:lpstr>Applications of AutoEncoder</vt:lpstr>
      <vt:lpstr>Outline</vt:lpstr>
      <vt:lpstr>Variational AutoEncoder</vt:lpstr>
      <vt:lpstr>AE as a Generative Model</vt:lpstr>
      <vt:lpstr>Problems of Generative AE</vt:lpstr>
      <vt:lpstr>Variational AutoEncoder</vt:lpstr>
      <vt:lpstr>An Example of VAE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BUBBLER - Creative PowerPoint Template</dc:title>
  <dc:creator>showeet.com</dc:creator>
  <dc:description>© Copyright Showeet.com</dc:description>
  <cp:lastModifiedBy>Erfan Ghasemi</cp:lastModifiedBy>
  <cp:revision>22</cp:revision>
  <dcterms:created xsi:type="dcterms:W3CDTF">2011-05-09T14:18:21Z</dcterms:created>
  <dcterms:modified xsi:type="dcterms:W3CDTF">2022-05-31T15:48:44Z</dcterms:modified>
  <cp:category>Templates</cp:category>
</cp:coreProperties>
</file>